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827" r:id="rId5"/>
    <p:sldMasterId id="2147483829" r:id="rId6"/>
    <p:sldMasterId id="2147483841" r:id="rId7"/>
    <p:sldMasterId id="2147483892" r:id="rId8"/>
    <p:sldMasterId id="2147483904" r:id="rId9"/>
    <p:sldMasterId id="2147483918" r:id="rId10"/>
  </p:sldMasterIdLst>
  <p:notesMasterIdLst>
    <p:notesMasterId r:id="rId31"/>
  </p:notesMasterIdLst>
  <p:handoutMasterIdLst>
    <p:handoutMasterId r:id="rId32"/>
  </p:handoutMasterIdLst>
  <p:sldIdLst>
    <p:sldId id="532" r:id="rId11"/>
    <p:sldId id="533" r:id="rId12"/>
    <p:sldId id="557" r:id="rId13"/>
    <p:sldId id="538" r:id="rId14"/>
    <p:sldId id="559" r:id="rId15"/>
    <p:sldId id="539" r:id="rId16"/>
    <p:sldId id="540" r:id="rId17"/>
    <p:sldId id="541" r:id="rId18"/>
    <p:sldId id="560" r:id="rId19"/>
    <p:sldId id="543" r:id="rId20"/>
    <p:sldId id="544" r:id="rId21"/>
    <p:sldId id="545" r:id="rId22"/>
    <p:sldId id="546" r:id="rId23"/>
    <p:sldId id="547" r:id="rId24"/>
    <p:sldId id="548" r:id="rId25"/>
    <p:sldId id="549" r:id="rId26"/>
    <p:sldId id="550" r:id="rId27"/>
    <p:sldId id="551" r:id="rId28"/>
    <p:sldId id="552" r:id="rId29"/>
    <p:sldId id="553" r:id="rId30"/>
  </p:sldIdLst>
  <p:sldSz cx="12192000" cy="6858000"/>
  <p:notesSz cx="9309100" cy="7023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E0000"/>
    <a:srgbClr val="CECEEF"/>
    <a:srgbClr val="E8E8F3"/>
    <a:srgbClr val="FF0000"/>
    <a:srgbClr val="CBCDDE"/>
    <a:srgbClr val="FD77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96" autoAdjust="0"/>
    <p:restoredTop sz="63517" autoAdjust="0"/>
  </p:normalViewPr>
  <p:slideViewPr>
    <p:cSldViewPr snapToGrid="0">
      <p:cViewPr varScale="1">
        <p:scale>
          <a:sx n="75" d="100"/>
          <a:sy n="75" d="100"/>
        </p:scale>
        <p:origin x="2076" y="66"/>
      </p:cViewPr>
      <p:guideLst/>
    </p:cSldViewPr>
  </p:slideViewPr>
  <p:outlineViewPr>
    <p:cViewPr>
      <p:scale>
        <a:sx n="33" d="100"/>
        <a:sy n="33" d="100"/>
      </p:scale>
      <p:origin x="0" y="-3048"/>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2" d="100"/>
          <a:sy n="82" d="100"/>
        </p:scale>
        <p:origin x="3834"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SON, TERENSE D SMSgt USAF ACC 52 CBCS/SCP" userId="22667649-b4b5-49c4-881b-9c0dd5dc1378" providerId="ADAL" clId="{5024D145-F19F-476F-B0D4-0CEEA845F455}"/>
    <pc:docChg chg="modSld">
      <pc:chgData name="JOHNSON, TERENSE D SMSgt USAF ACC 52 CBCS/SCP" userId="22667649-b4b5-49c4-881b-9c0dd5dc1378" providerId="ADAL" clId="{5024D145-F19F-476F-B0D4-0CEEA845F455}" dt="2023-03-08T17:46:42.490" v="0" actId="20577"/>
      <pc:docMkLst>
        <pc:docMk/>
      </pc:docMkLst>
      <pc:sldChg chg="modSp mod">
        <pc:chgData name="JOHNSON, TERENSE D SMSgt USAF ACC 52 CBCS/SCP" userId="22667649-b4b5-49c4-881b-9c0dd5dc1378" providerId="ADAL" clId="{5024D145-F19F-476F-B0D4-0CEEA845F455}" dt="2023-03-08T17:46:42.490" v="0" actId="20577"/>
        <pc:sldMkLst>
          <pc:docMk/>
          <pc:sldMk cId="1698649554" sldId="535"/>
        </pc:sldMkLst>
        <pc:spChg chg="mod">
          <ac:chgData name="JOHNSON, TERENSE D SMSgt USAF ACC 52 CBCS/SCP" userId="22667649-b4b5-49c4-881b-9c0dd5dc1378" providerId="ADAL" clId="{5024D145-F19F-476F-B0D4-0CEEA845F455}" dt="2023-03-08T17:46:42.490" v="0" actId="20577"/>
          <ac:spMkLst>
            <pc:docMk/>
            <pc:sldMk cId="1698649554" sldId="535"/>
            <ac:spMk id="7"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4034348" cy="351852"/>
          </a:xfrm>
          <a:prstGeom prst="rect">
            <a:avLst/>
          </a:prstGeom>
        </p:spPr>
        <p:txBody>
          <a:bodyPr vert="horz" lIns="88235" tIns="44117" rIns="88235" bIns="44117" rtlCol="0"/>
          <a:lstStyle>
            <a:lvl1pPr algn="l">
              <a:defRPr sz="1100"/>
            </a:lvl1pPr>
          </a:lstStyle>
          <a:p>
            <a:endParaRPr lang="en-US"/>
          </a:p>
        </p:txBody>
      </p:sp>
      <p:sp>
        <p:nvSpPr>
          <p:cNvPr id="3" name="Date Placeholder 2"/>
          <p:cNvSpPr>
            <a:spLocks noGrp="1"/>
          </p:cNvSpPr>
          <p:nvPr>
            <p:ph type="dt" sz="quarter" idx="1"/>
          </p:nvPr>
        </p:nvSpPr>
        <p:spPr>
          <a:xfrm>
            <a:off x="5272734" y="2"/>
            <a:ext cx="4034348" cy="351852"/>
          </a:xfrm>
          <a:prstGeom prst="rect">
            <a:avLst/>
          </a:prstGeom>
        </p:spPr>
        <p:txBody>
          <a:bodyPr vert="horz" lIns="88235" tIns="44117" rIns="88235" bIns="44117" rtlCol="0"/>
          <a:lstStyle>
            <a:lvl1pPr algn="r">
              <a:defRPr sz="1100"/>
            </a:lvl1pPr>
          </a:lstStyle>
          <a:p>
            <a:fld id="{16F76459-6175-44C2-97A7-4A38F2978097}" type="datetimeFigureOut">
              <a:rPr lang="en-US" smtClean="0"/>
              <a:t>8/29/2024</a:t>
            </a:fld>
            <a:endParaRPr lang="en-US"/>
          </a:p>
        </p:txBody>
      </p:sp>
      <p:sp>
        <p:nvSpPr>
          <p:cNvPr id="4" name="Footer Placeholder 3"/>
          <p:cNvSpPr>
            <a:spLocks noGrp="1"/>
          </p:cNvSpPr>
          <p:nvPr>
            <p:ph type="ftr" sz="quarter" idx="2"/>
          </p:nvPr>
        </p:nvSpPr>
        <p:spPr>
          <a:xfrm>
            <a:off x="1" y="6671249"/>
            <a:ext cx="4034348" cy="351851"/>
          </a:xfrm>
          <a:prstGeom prst="rect">
            <a:avLst/>
          </a:prstGeom>
        </p:spPr>
        <p:txBody>
          <a:bodyPr vert="horz" lIns="88235" tIns="44117" rIns="88235" bIns="44117" rtlCol="0" anchor="b"/>
          <a:lstStyle>
            <a:lvl1pPr algn="l">
              <a:defRPr sz="1100"/>
            </a:lvl1pPr>
          </a:lstStyle>
          <a:p>
            <a:endParaRPr lang="en-US"/>
          </a:p>
        </p:txBody>
      </p:sp>
      <p:sp>
        <p:nvSpPr>
          <p:cNvPr id="5" name="Slide Number Placeholder 4"/>
          <p:cNvSpPr>
            <a:spLocks noGrp="1"/>
          </p:cNvSpPr>
          <p:nvPr>
            <p:ph type="sldNum" sz="quarter" idx="3"/>
          </p:nvPr>
        </p:nvSpPr>
        <p:spPr>
          <a:xfrm>
            <a:off x="5272734" y="6671249"/>
            <a:ext cx="4034348" cy="351851"/>
          </a:xfrm>
          <a:prstGeom prst="rect">
            <a:avLst/>
          </a:prstGeom>
        </p:spPr>
        <p:txBody>
          <a:bodyPr vert="horz" lIns="88235" tIns="44117" rIns="88235" bIns="44117" rtlCol="0" anchor="b"/>
          <a:lstStyle>
            <a:lvl1pPr algn="r">
              <a:defRPr sz="1100"/>
            </a:lvl1pPr>
          </a:lstStyle>
          <a:p>
            <a:fld id="{3E9C19D3-4903-41DC-A6FF-FC4CA08581FB}" type="slidenum">
              <a:rPr lang="en-US" smtClean="0"/>
              <a:t>‹#›</a:t>
            </a:fld>
            <a:endParaRPr lang="en-US"/>
          </a:p>
        </p:txBody>
      </p:sp>
    </p:spTree>
    <p:extLst>
      <p:ext uri="{BB962C8B-B14F-4D97-AF65-F5344CB8AC3E}">
        <p14:creationId xmlns:p14="http://schemas.microsoft.com/office/powerpoint/2010/main" val="24140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033943" cy="352375"/>
          </a:xfrm>
          <a:prstGeom prst="rect">
            <a:avLst/>
          </a:prstGeom>
        </p:spPr>
        <p:txBody>
          <a:bodyPr vert="horz" lIns="93171" tIns="46585" rIns="93171" bIns="46585" rtlCol="0"/>
          <a:lstStyle>
            <a:lvl1pPr algn="l">
              <a:defRPr sz="1200"/>
            </a:lvl1pPr>
          </a:lstStyle>
          <a:p>
            <a:endParaRPr lang="en-US"/>
          </a:p>
        </p:txBody>
      </p:sp>
      <p:sp>
        <p:nvSpPr>
          <p:cNvPr id="3" name="Date Placeholder 2"/>
          <p:cNvSpPr>
            <a:spLocks noGrp="1"/>
          </p:cNvSpPr>
          <p:nvPr>
            <p:ph type="dt" idx="1"/>
          </p:nvPr>
        </p:nvSpPr>
        <p:spPr>
          <a:xfrm>
            <a:off x="5273005" y="1"/>
            <a:ext cx="4033943" cy="352375"/>
          </a:xfrm>
          <a:prstGeom prst="rect">
            <a:avLst/>
          </a:prstGeom>
        </p:spPr>
        <p:txBody>
          <a:bodyPr vert="horz" lIns="93171" tIns="46585" rIns="93171" bIns="46585" rtlCol="0"/>
          <a:lstStyle>
            <a:lvl1pPr algn="r">
              <a:defRPr sz="1200"/>
            </a:lvl1pPr>
          </a:lstStyle>
          <a:p>
            <a:fld id="{79201CF6-9EB3-4DE1-9681-3917D4DFD56D}" type="datetimeFigureOut">
              <a:rPr lang="en-US" smtClean="0"/>
              <a:t>8/29/2024</a:t>
            </a:fld>
            <a:endParaRPr lang="en-US"/>
          </a:p>
        </p:txBody>
      </p:sp>
      <p:sp>
        <p:nvSpPr>
          <p:cNvPr id="4" name="Slide Image Placeholder 3"/>
          <p:cNvSpPr>
            <a:spLocks noGrp="1" noRot="1" noChangeAspect="1"/>
          </p:cNvSpPr>
          <p:nvPr>
            <p:ph type="sldImg" idx="2"/>
          </p:nvPr>
        </p:nvSpPr>
        <p:spPr>
          <a:xfrm>
            <a:off x="2546350" y="877888"/>
            <a:ext cx="4216400" cy="2371725"/>
          </a:xfrm>
          <a:prstGeom prst="rect">
            <a:avLst/>
          </a:prstGeom>
          <a:noFill/>
          <a:ln w="12700">
            <a:solidFill>
              <a:prstClr val="black"/>
            </a:solidFill>
          </a:ln>
        </p:spPr>
        <p:txBody>
          <a:bodyPr vert="horz" lIns="93171" tIns="46585" rIns="93171" bIns="46585" rtlCol="0" anchor="ctr"/>
          <a:lstStyle/>
          <a:p>
            <a:endParaRPr lang="en-US"/>
          </a:p>
        </p:txBody>
      </p:sp>
      <p:sp>
        <p:nvSpPr>
          <p:cNvPr id="5" name="Notes Placeholder 4"/>
          <p:cNvSpPr>
            <a:spLocks noGrp="1"/>
          </p:cNvSpPr>
          <p:nvPr>
            <p:ph type="body" sz="quarter" idx="3"/>
          </p:nvPr>
        </p:nvSpPr>
        <p:spPr>
          <a:xfrm>
            <a:off x="930910" y="3379866"/>
            <a:ext cx="7447280" cy="2765346"/>
          </a:xfrm>
          <a:prstGeom prst="rect">
            <a:avLst/>
          </a:prstGeom>
        </p:spPr>
        <p:txBody>
          <a:bodyPr vert="horz" lIns="93171" tIns="46585" rIns="93171" bIns="4658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6670735"/>
            <a:ext cx="4033943" cy="352374"/>
          </a:xfrm>
          <a:prstGeom prst="rect">
            <a:avLst/>
          </a:prstGeom>
        </p:spPr>
        <p:txBody>
          <a:bodyPr vert="horz" lIns="93171" tIns="46585" rIns="93171" bIns="46585" rtlCol="0" anchor="b"/>
          <a:lstStyle>
            <a:lvl1pPr algn="l">
              <a:defRPr sz="1200"/>
            </a:lvl1pPr>
          </a:lstStyle>
          <a:p>
            <a:endParaRPr lang="en-US"/>
          </a:p>
        </p:txBody>
      </p:sp>
      <p:sp>
        <p:nvSpPr>
          <p:cNvPr id="7" name="Slide Number Placeholder 6"/>
          <p:cNvSpPr>
            <a:spLocks noGrp="1"/>
          </p:cNvSpPr>
          <p:nvPr>
            <p:ph type="sldNum" sz="quarter" idx="5"/>
          </p:nvPr>
        </p:nvSpPr>
        <p:spPr>
          <a:xfrm>
            <a:off x="5273005" y="6670735"/>
            <a:ext cx="4033943" cy="352374"/>
          </a:xfrm>
          <a:prstGeom prst="rect">
            <a:avLst/>
          </a:prstGeom>
        </p:spPr>
        <p:txBody>
          <a:bodyPr vert="horz" lIns="93171" tIns="46585" rIns="93171" bIns="46585" rtlCol="0" anchor="b"/>
          <a:lstStyle>
            <a:lvl1pPr algn="r">
              <a:defRPr sz="1200"/>
            </a:lvl1pPr>
          </a:lstStyle>
          <a:p>
            <a:fld id="{F55E6E1E-BDBB-4B92-925C-269E20E430B7}" type="slidenum">
              <a:rPr lang="en-US" smtClean="0"/>
              <a:t>‹#›</a:t>
            </a:fld>
            <a:endParaRPr lang="en-US"/>
          </a:p>
        </p:txBody>
      </p:sp>
    </p:spTree>
    <p:extLst>
      <p:ext uri="{BB962C8B-B14F-4D97-AF65-F5344CB8AC3E}">
        <p14:creationId xmlns:p14="http://schemas.microsoft.com/office/powerpoint/2010/main" val="31851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581" indent="-169581">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EBB2F8F4-5AEB-44B0-9E28-6AEAFD21E913}" type="slidenum">
              <a:rPr lang="en-US" smtClean="0"/>
              <a:t>1</a:t>
            </a:fld>
            <a:endParaRPr lang="en-US" dirty="0"/>
          </a:p>
        </p:txBody>
      </p:sp>
    </p:spTree>
    <p:extLst>
      <p:ext uri="{BB962C8B-B14F-4D97-AF65-F5344CB8AC3E}">
        <p14:creationId xmlns:p14="http://schemas.microsoft.com/office/powerpoint/2010/main" val="3746441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81B9E16A-D746-4168-83B7-4D4A8D792F42}" type="slidenum">
              <a:rPr lang="en-US" altLang="en-US" sz="1200">
                <a:solidFill>
                  <a:srgbClr val="000000"/>
                </a:solidFill>
                <a:latin typeface="Arial" pitchFamily="34" charset="0"/>
              </a:rPr>
              <a:pPr/>
              <a:t>10</a:t>
            </a:fld>
            <a:endParaRPr lang="en-US" altLang="en-US" sz="1200" dirty="0">
              <a:solidFill>
                <a:srgbClr val="000000"/>
              </a:solidFill>
              <a:latin typeface="Arial" pitchFamily="34" charset="0"/>
            </a:endParaRPr>
          </a:p>
        </p:txBody>
      </p:sp>
      <p:sp>
        <p:nvSpPr>
          <p:cNvPr id="54275" name="Rectangle 1"/>
          <p:cNvSpPr>
            <a:spLocks noGrp="1" noRot="1" noChangeAspect="1" noChangeArrowheads="1" noTextEdit="1"/>
          </p:cNvSpPr>
          <p:nvPr>
            <p:ph type="sldImg"/>
          </p:nvPr>
        </p:nvSpPr>
        <p:spPr>
          <a:xfrm>
            <a:off x="2206625" y="525463"/>
            <a:ext cx="4676775" cy="2630487"/>
          </a:xfrm>
          <a:solidFill>
            <a:srgbClr val="FFFFFF"/>
          </a:solidFill>
          <a:ln/>
        </p:spPr>
      </p:sp>
      <p:sp>
        <p:nvSpPr>
          <p:cNvPr id="54276" name="Rectangle 2"/>
          <p:cNvSpPr>
            <a:spLocks noGrp="1" noChangeArrowheads="1"/>
          </p:cNvSpPr>
          <p:nvPr>
            <p:ph type="body" idx="1"/>
          </p:nvPr>
        </p:nvSpPr>
        <p:spPr>
          <a:xfrm>
            <a:off x="909026" y="3332470"/>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latin typeface="Times New Roman" pitchFamily="18" charset="0"/>
            </a:endParaRPr>
          </a:p>
        </p:txBody>
      </p:sp>
    </p:spTree>
    <p:extLst>
      <p:ext uri="{BB962C8B-B14F-4D97-AF65-F5344CB8AC3E}">
        <p14:creationId xmlns:p14="http://schemas.microsoft.com/office/powerpoint/2010/main" val="2096614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7F786BDF-6A55-4648-A901-4DC1F0E8041F}" type="slidenum">
              <a:rPr lang="en-US" altLang="en-US" sz="1200">
                <a:solidFill>
                  <a:srgbClr val="000000"/>
                </a:solidFill>
                <a:latin typeface="Arial" pitchFamily="34" charset="0"/>
              </a:rPr>
              <a:pPr/>
              <a:t>11</a:t>
            </a:fld>
            <a:endParaRPr lang="en-US" altLang="en-US" sz="1200">
              <a:solidFill>
                <a:srgbClr val="000000"/>
              </a:solidFill>
              <a:latin typeface="Arial" pitchFamily="34" charset="0"/>
            </a:endParaRPr>
          </a:p>
        </p:txBody>
      </p:sp>
      <p:sp>
        <p:nvSpPr>
          <p:cNvPr id="55299" name="Text Box 1"/>
          <p:cNvSpPr txBox="1">
            <a:spLocks noChangeArrowheads="1"/>
          </p:cNvSpPr>
          <p:nvPr/>
        </p:nvSpPr>
        <p:spPr bwMode="auto">
          <a:xfrm>
            <a:off x="5149045" y="6662544"/>
            <a:ext cx="3939113" cy="3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9428" tIns="46503" rIns="89428" bIns="46503"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9pPr>
          </a:lstStyle>
          <a:p>
            <a:pPr algn="r" eaLnBrk="1" hangingPunct="1">
              <a:buClrTx/>
              <a:buFontTx/>
              <a:buNone/>
            </a:pPr>
            <a:fld id="{DDB93AF1-8A48-439D-8348-43249B99F86C}" type="slidenum">
              <a:rPr lang="en-US" altLang="en-US" sz="1200">
                <a:solidFill>
                  <a:srgbClr val="FFFFFF"/>
                </a:solidFill>
                <a:latin typeface="Arial" pitchFamily="34" charset="0"/>
              </a:rPr>
              <a:pPr algn="r" eaLnBrk="1" hangingPunct="1">
                <a:buClrTx/>
                <a:buFontTx/>
                <a:buNone/>
              </a:pPr>
              <a:t>11</a:t>
            </a:fld>
            <a:endParaRPr lang="en-US" altLang="en-US" sz="1200">
              <a:solidFill>
                <a:srgbClr val="FFFFFF"/>
              </a:solidFill>
              <a:latin typeface="Arial" pitchFamily="34" charset="0"/>
            </a:endParaRPr>
          </a:p>
        </p:txBody>
      </p:sp>
      <p:sp>
        <p:nvSpPr>
          <p:cNvPr id="55300" name="Rectangle 2"/>
          <p:cNvSpPr>
            <a:spLocks noGrp="1" noRot="1" noChangeAspect="1" noChangeArrowheads="1" noTextEdit="1"/>
          </p:cNvSpPr>
          <p:nvPr>
            <p:ph type="sldImg"/>
          </p:nvPr>
        </p:nvSpPr>
        <p:spPr>
          <a:xfrm>
            <a:off x="2206625" y="525463"/>
            <a:ext cx="4676775" cy="2630487"/>
          </a:xfrm>
          <a:solidFill>
            <a:srgbClr val="FFFFFF"/>
          </a:solidFill>
          <a:ln/>
        </p:spPr>
      </p:sp>
      <p:sp>
        <p:nvSpPr>
          <p:cNvPr id="55301" name="Text Box 3"/>
          <p:cNvSpPr>
            <a:spLocks noGrp="1" noChangeArrowheads="1"/>
          </p:cNvSpPr>
          <p:nvPr>
            <p:ph type="body" idx="1"/>
          </p:nvPr>
        </p:nvSpPr>
        <p:spPr>
          <a:xfrm>
            <a:off x="909026" y="3332470"/>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spcBef>
                <a:spcPts val="447"/>
              </a:spcBef>
              <a:tabLst>
                <a:tab pos="0" algn="l"/>
                <a:tab pos="908593" algn="l"/>
                <a:tab pos="1817186" algn="l"/>
                <a:tab pos="2725781" algn="l"/>
                <a:tab pos="3634374" algn="l"/>
                <a:tab pos="4542967" algn="l"/>
                <a:tab pos="5451560" algn="l"/>
                <a:tab pos="6360154" algn="l"/>
                <a:tab pos="7268748" algn="l"/>
                <a:tab pos="8177341" algn="l"/>
                <a:tab pos="9085934" algn="l"/>
                <a:tab pos="9994528" algn="l"/>
              </a:tabLst>
            </a:pPr>
            <a:endParaRPr lang="en-US" altLang="en-US" dirty="0">
              <a:latin typeface="Arial" pitchFamily="34" charset="0"/>
              <a:ea typeface="Microsoft YaHei" pitchFamily="34" charset="-122"/>
            </a:endParaRPr>
          </a:p>
        </p:txBody>
      </p:sp>
    </p:spTree>
    <p:extLst>
      <p:ext uri="{BB962C8B-B14F-4D97-AF65-F5344CB8AC3E}">
        <p14:creationId xmlns:p14="http://schemas.microsoft.com/office/powerpoint/2010/main" val="3630385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F8B63023-0D0F-465C-A00A-F1596A0930C1}" type="slidenum">
              <a:rPr lang="en-US" altLang="en-US" sz="1200">
                <a:solidFill>
                  <a:srgbClr val="000000"/>
                </a:solidFill>
                <a:latin typeface="Arial" pitchFamily="34" charset="0"/>
              </a:rPr>
              <a:pPr/>
              <a:t>12</a:t>
            </a:fld>
            <a:endParaRPr lang="en-US" altLang="en-US" sz="1200">
              <a:solidFill>
                <a:srgbClr val="000000"/>
              </a:solidFill>
              <a:latin typeface="Arial" pitchFamily="34" charset="0"/>
            </a:endParaRPr>
          </a:p>
        </p:txBody>
      </p:sp>
      <p:sp>
        <p:nvSpPr>
          <p:cNvPr id="58371" name="Rectangle 1"/>
          <p:cNvSpPr>
            <a:spLocks noGrp="1" noRot="1" noChangeAspect="1" noChangeArrowheads="1" noTextEdit="1"/>
          </p:cNvSpPr>
          <p:nvPr>
            <p:ph type="sldImg"/>
          </p:nvPr>
        </p:nvSpPr>
        <p:spPr>
          <a:xfrm>
            <a:off x="2206625" y="525463"/>
            <a:ext cx="4676775" cy="2630487"/>
          </a:xfrm>
          <a:solidFill>
            <a:srgbClr val="FFFFFF"/>
          </a:solidFill>
          <a:ln/>
        </p:spPr>
      </p:sp>
      <p:sp>
        <p:nvSpPr>
          <p:cNvPr id="58372" name="Rectangle 2"/>
          <p:cNvSpPr>
            <a:spLocks noGrp="1" noChangeArrowheads="1"/>
          </p:cNvSpPr>
          <p:nvPr>
            <p:ph type="body" idx="1"/>
          </p:nvPr>
        </p:nvSpPr>
        <p:spPr>
          <a:xfrm>
            <a:off x="909026" y="3332470"/>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latin typeface="Times New Roman" pitchFamily="18" charset="0"/>
            </a:endParaRPr>
          </a:p>
        </p:txBody>
      </p:sp>
    </p:spTree>
    <p:extLst>
      <p:ext uri="{BB962C8B-B14F-4D97-AF65-F5344CB8AC3E}">
        <p14:creationId xmlns:p14="http://schemas.microsoft.com/office/powerpoint/2010/main" val="740208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92E59DCA-24EF-4E18-B311-7897A50E35D1}" type="slidenum">
              <a:rPr lang="en-US" altLang="en-US" sz="1200">
                <a:solidFill>
                  <a:srgbClr val="000000"/>
                </a:solidFill>
                <a:latin typeface="Arial" pitchFamily="34" charset="0"/>
              </a:rPr>
              <a:pPr/>
              <a:t>13</a:t>
            </a:fld>
            <a:endParaRPr lang="en-US" altLang="en-US" sz="1200">
              <a:solidFill>
                <a:srgbClr val="000000"/>
              </a:solidFill>
              <a:latin typeface="Arial" pitchFamily="34" charset="0"/>
            </a:endParaRPr>
          </a:p>
        </p:txBody>
      </p:sp>
      <p:sp>
        <p:nvSpPr>
          <p:cNvPr id="57347" name="Rectangle 1"/>
          <p:cNvSpPr>
            <a:spLocks noGrp="1" noRot="1" noChangeAspect="1" noChangeArrowheads="1" noTextEdit="1"/>
          </p:cNvSpPr>
          <p:nvPr>
            <p:ph type="sldImg"/>
          </p:nvPr>
        </p:nvSpPr>
        <p:spPr>
          <a:xfrm>
            <a:off x="2206625" y="525463"/>
            <a:ext cx="4676775" cy="2630487"/>
          </a:xfrm>
          <a:solidFill>
            <a:srgbClr val="FFFFFF"/>
          </a:solidFill>
          <a:ln/>
        </p:spPr>
      </p:sp>
      <p:sp>
        <p:nvSpPr>
          <p:cNvPr id="57348" name="Rectangle 2"/>
          <p:cNvSpPr>
            <a:spLocks noGrp="1" noChangeArrowheads="1"/>
          </p:cNvSpPr>
          <p:nvPr>
            <p:ph type="body" idx="1"/>
          </p:nvPr>
        </p:nvSpPr>
        <p:spPr>
          <a:xfrm>
            <a:off x="909026" y="3332470"/>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latin typeface="Times New Roman" pitchFamily="18" charset="0"/>
            </a:endParaRPr>
          </a:p>
        </p:txBody>
      </p:sp>
    </p:spTree>
    <p:extLst>
      <p:ext uri="{BB962C8B-B14F-4D97-AF65-F5344CB8AC3E}">
        <p14:creationId xmlns:p14="http://schemas.microsoft.com/office/powerpoint/2010/main" val="3512941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C39881E9-34DA-41B9-81DE-330EBE983A81}" type="slidenum">
              <a:rPr lang="en-US" altLang="en-US" sz="1200">
                <a:solidFill>
                  <a:srgbClr val="000000"/>
                </a:solidFill>
                <a:latin typeface="Arial" pitchFamily="34" charset="0"/>
              </a:rPr>
              <a:pPr/>
              <a:t>14</a:t>
            </a:fld>
            <a:endParaRPr lang="en-US" altLang="en-US" sz="1200">
              <a:solidFill>
                <a:srgbClr val="000000"/>
              </a:solidFill>
              <a:latin typeface="Arial" pitchFamily="34" charset="0"/>
            </a:endParaRPr>
          </a:p>
        </p:txBody>
      </p:sp>
      <p:sp>
        <p:nvSpPr>
          <p:cNvPr id="59395" name="Rectangle 1"/>
          <p:cNvSpPr>
            <a:spLocks noGrp="1" noRot="1" noChangeAspect="1" noChangeArrowheads="1" noTextEdit="1"/>
          </p:cNvSpPr>
          <p:nvPr>
            <p:ph type="sldImg"/>
          </p:nvPr>
        </p:nvSpPr>
        <p:spPr>
          <a:xfrm>
            <a:off x="2206625" y="525463"/>
            <a:ext cx="4676775" cy="2630487"/>
          </a:xfrm>
          <a:solidFill>
            <a:srgbClr val="FFFFFF"/>
          </a:solidFill>
          <a:ln/>
        </p:spPr>
      </p:sp>
      <p:sp>
        <p:nvSpPr>
          <p:cNvPr id="59396" name="Rectangle 2"/>
          <p:cNvSpPr>
            <a:spLocks noGrp="1" noChangeArrowheads="1"/>
          </p:cNvSpPr>
          <p:nvPr>
            <p:ph type="body" idx="1"/>
          </p:nvPr>
        </p:nvSpPr>
        <p:spPr>
          <a:xfrm>
            <a:off x="909026" y="3332470"/>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latin typeface="Times New Roman" pitchFamily="18" charset="0"/>
            </a:endParaRPr>
          </a:p>
        </p:txBody>
      </p:sp>
    </p:spTree>
    <p:extLst>
      <p:ext uri="{BB962C8B-B14F-4D97-AF65-F5344CB8AC3E}">
        <p14:creationId xmlns:p14="http://schemas.microsoft.com/office/powerpoint/2010/main" val="2495665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51D09647-5262-425F-AC55-860A409A18F6}" type="slidenum">
              <a:rPr lang="en-US" altLang="en-US" sz="1200">
                <a:solidFill>
                  <a:srgbClr val="000000"/>
                </a:solidFill>
                <a:latin typeface="Arial" pitchFamily="34" charset="0"/>
              </a:rPr>
              <a:pPr/>
              <a:t>15</a:t>
            </a:fld>
            <a:endParaRPr lang="en-US" altLang="en-US" sz="1200">
              <a:solidFill>
                <a:srgbClr val="000000"/>
              </a:solidFill>
              <a:latin typeface="Arial" pitchFamily="34" charset="0"/>
            </a:endParaRPr>
          </a:p>
        </p:txBody>
      </p:sp>
      <p:sp>
        <p:nvSpPr>
          <p:cNvPr id="60419" name="Rectangle 1"/>
          <p:cNvSpPr>
            <a:spLocks noGrp="1" noRot="1" noChangeAspect="1" noChangeArrowheads="1" noTextEdit="1"/>
          </p:cNvSpPr>
          <p:nvPr>
            <p:ph type="sldImg"/>
          </p:nvPr>
        </p:nvSpPr>
        <p:spPr>
          <a:xfrm>
            <a:off x="2206625" y="525463"/>
            <a:ext cx="4676775" cy="2630487"/>
          </a:xfrm>
          <a:solidFill>
            <a:srgbClr val="FFFFFF"/>
          </a:solidFill>
          <a:ln/>
        </p:spPr>
      </p:sp>
      <p:sp>
        <p:nvSpPr>
          <p:cNvPr id="60420" name="Rectangle 2"/>
          <p:cNvSpPr>
            <a:spLocks noGrp="1" noChangeArrowheads="1"/>
          </p:cNvSpPr>
          <p:nvPr>
            <p:ph type="body" idx="1"/>
          </p:nvPr>
        </p:nvSpPr>
        <p:spPr>
          <a:xfrm>
            <a:off x="909026" y="3332470"/>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latin typeface="Times New Roman" pitchFamily="18" charset="0"/>
            </a:endParaRPr>
          </a:p>
        </p:txBody>
      </p:sp>
    </p:spTree>
    <p:extLst>
      <p:ext uri="{BB962C8B-B14F-4D97-AF65-F5344CB8AC3E}">
        <p14:creationId xmlns:p14="http://schemas.microsoft.com/office/powerpoint/2010/main" val="2027375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9CBFA795-4184-464A-912E-05B6B278F2C2}" type="slidenum">
              <a:rPr lang="en-US" altLang="en-US" sz="1200">
                <a:solidFill>
                  <a:srgbClr val="000000"/>
                </a:solidFill>
                <a:latin typeface="Arial" pitchFamily="34" charset="0"/>
              </a:rPr>
              <a:pPr/>
              <a:t>16</a:t>
            </a:fld>
            <a:endParaRPr lang="en-US" altLang="en-US" sz="1200">
              <a:solidFill>
                <a:srgbClr val="000000"/>
              </a:solidFill>
              <a:latin typeface="Arial" pitchFamily="34" charset="0"/>
            </a:endParaRPr>
          </a:p>
        </p:txBody>
      </p:sp>
      <p:sp>
        <p:nvSpPr>
          <p:cNvPr id="62467" name="Text Box 1"/>
          <p:cNvSpPr txBox="1">
            <a:spLocks noChangeArrowheads="1"/>
          </p:cNvSpPr>
          <p:nvPr/>
        </p:nvSpPr>
        <p:spPr bwMode="auto">
          <a:xfrm>
            <a:off x="5149045" y="6662544"/>
            <a:ext cx="3939113" cy="3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9428" tIns="46503" rIns="89428" bIns="46503"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9pPr>
          </a:lstStyle>
          <a:p>
            <a:pPr algn="r" eaLnBrk="1" hangingPunct="1">
              <a:buClrTx/>
              <a:buFontTx/>
              <a:buNone/>
            </a:pPr>
            <a:fld id="{7738ACB0-A756-4F5E-A8E8-7B967C434539}" type="slidenum">
              <a:rPr lang="en-US" altLang="en-US" sz="1200">
                <a:solidFill>
                  <a:srgbClr val="FFFFFF"/>
                </a:solidFill>
                <a:latin typeface="Arial" pitchFamily="34" charset="0"/>
              </a:rPr>
              <a:pPr algn="r" eaLnBrk="1" hangingPunct="1">
                <a:buClrTx/>
                <a:buFontTx/>
                <a:buNone/>
              </a:pPr>
              <a:t>16</a:t>
            </a:fld>
            <a:endParaRPr lang="en-US" altLang="en-US" sz="1200">
              <a:solidFill>
                <a:srgbClr val="FFFFFF"/>
              </a:solidFill>
              <a:latin typeface="Arial" pitchFamily="34" charset="0"/>
            </a:endParaRPr>
          </a:p>
        </p:txBody>
      </p:sp>
      <p:sp>
        <p:nvSpPr>
          <p:cNvPr id="62468" name="Rectangle 2"/>
          <p:cNvSpPr>
            <a:spLocks noGrp="1" noRot="1" noChangeAspect="1" noChangeArrowheads="1" noTextEdit="1"/>
          </p:cNvSpPr>
          <p:nvPr>
            <p:ph type="sldImg"/>
          </p:nvPr>
        </p:nvSpPr>
        <p:spPr>
          <a:xfrm>
            <a:off x="2206625" y="525463"/>
            <a:ext cx="4676775" cy="2630487"/>
          </a:xfrm>
          <a:solidFill>
            <a:srgbClr val="FFFFFF"/>
          </a:solidFill>
          <a:ln/>
        </p:spPr>
      </p:sp>
      <p:sp>
        <p:nvSpPr>
          <p:cNvPr id="62469" name="Rectangle 3"/>
          <p:cNvSpPr>
            <a:spLocks noGrp="1" noChangeArrowheads="1"/>
          </p:cNvSpPr>
          <p:nvPr>
            <p:ph type="body" idx="1"/>
          </p:nvPr>
        </p:nvSpPr>
        <p:spPr>
          <a:xfrm>
            <a:off x="909026" y="3332470"/>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spcBef>
                <a:spcPts val="447"/>
              </a:spcBef>
              <a:tabLst>
                <a:tab pos="0" algn="l"/>
                <a:tab pos="908593" algn="l"/>
                <a:tab pos="1817186" algn="l"/>
                <a:tab pos="2725781" algn="l"/>
                <a:tab pos="3634374" algn="l"/>
                <a:tab pos="4542967" algn="l"/>
                <a:tab pos="5451560" algn="l"/>
                <a:tab pos="6360154" algn="l"/>
                <a:tab pos="7268748" algn="l"/>
                <a:tab pos="8177341" algn="l"/>
                <a:tab pos="9085934" algn="l"/>
                <a:tab pos="9994528" algn="l"/>
              </a:tabLst>
            </a:pPr>
            <a:endParaRPr lang="en-US" altLang="en-US">
              <a:latin typeface="Arial" pitchFamily="34" charset="0"/>
              <a:ea typeface="Microsoft YaHei" pitchFamily="34" charset="-122"/>
            </a:endParaRPr>
          </a:p>
        </p:txBody>
      </p:sp>
    </p:spTree>
    <p:extLst>
      <p:ext uri="{BB962C8B-B14F-4D97-AF65-F5344CB8AC3E}">
        <p14:creationId xmlns:p14="http://schemas.microsoft.com/office/powerpoint/2010/main" val="4272547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B2F8F4-5AEB-44B0-9E28-6AEAFD21E913}" type="slidenum">
              <a:rPr lang="en-US" smtClean="0"/>
              <a:t>17</a:t>
            </a:fld>
            <a:endParaRPr lang="en-US"/>
          </a:p>
        </p:txBody>
      </p:sp>
    </p:spTree>
    <p:extLst>
      <p:ext uri="{BB962C8B-B14F-4D97-AF65-F5344CB8AC3E}">
        <p14:creationId xmlns:p14="http://schemas.microsoft.com/office/powerpoint/2010/main" val="2591555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Case Study:</a:t>
            </a:r>
            <a:r>
              <a:rPr lang="en-US" baseline="0" dirty="0"/>
              <a:t> Tyndall, an example in using CBCS support in a natural disaster</a:t>
            </a:r>
          </a:p>
          <a:p>
            <a:pPr marL="169581" indent="-169581">
              <a:buFontTx/>
              <a:buChar char="-"/>
            </a:pPr>
            <a:r>
              <a:rPr lang="en-US" baseline="0" dirty="0"/>
              <a:t>5CCG deployed an “engineering and planning” team with a fly-away kit-like package within 24 hours of tasking.</a:t>
            </a:r>
          </a:p>
          <a:p>
            <a:pPr marL="169581" indent="-169581">
              <a:buFontTx/>
              <a:buChar char="-"/>
            </a:pPr>
            <a:r>
              <a:rPr lang="en-US" dirty="0"/>
              <a:t>CFK remained and a medium</a:t>
            </a:r>
            <a:r>
              <a:rPr lang="en-US" baseline="0" dirty="0"/>
              <a:t> comm package was deployed within the next 48 hours via convoy to support two task forces.</a:t>
            </a:r>
          </a:p>
          <a:p>
            <a:pPr marL="169581" indent="-169581">
              <a:buFontTx/>
              <a:buChar char="-"/>
            </a:pPr>
            <a:r>
              <a:rPr lang="en-US" dirty="0"/>
              <a:t>Base comm infrastructure</a:t>
            </a:r>
            <a:r>
              <a:rPr lang="en-US" baseline="0" dirty="0"/>
              <a:t> was </a:t>
            </a:r>
            <a:r>
              <a:rPr lang="en-US" baseline="0" dirty="0" err="1"/>
              <a:t>inop</a:t>
            </a:r>
            <a:r>
              <a:rPr lang="en-US" baseline="0" dirty="0"/>
              <a:t> but recovered in approx. 3-4 weeks.</a:t>
            </a:r>
          </a:p>
          <a:p>
            <a:pPr marL="169581" indent="-169581">
              <a:buFontTx/>
              <a:buChar char="-"/>
            </a:pPr>
            <a:r>
              <a:rPr lang="en-US" baseline="0" dirty="0"/>
              <a:t>This is the vision for the “Agile Combat Support” wing within ACC—Red Horse, Deployable-ATCALS, Combat Comm, and E&amp;I</a:t>
            </a:r>
            <a:endParaRPr lang="en-US" dirty="0"/>
          </a:p>
        </p:txBody>
      </p:sp>
      <p:sp>
        <p:nvSpPr>
          <p:cNvPr id="4" name="Slide Number Placeholder 3"/>
          <p:cNvSpPr>
            <a:spLocks noGrp="1"/>
          </p:cNvSpPr>
          <p:nvPr>
            <p:ph type="sldNum" sz="quarter" idx="10"/>
          </p:nvPr>
        </p:nvSpPr>
        <p:spPr/>
        <p:txBody>
          <a:bodyPr/>
          <a:lstStyle/>
          <a:p>
            <a:fld id="{EBB2F8F4-5AEB-44B0-9E28-6AEAFD21E913}" type="slidenum">
              <a:rPr lang="en-US" smtClean="0"/>
              <a:t>18</a:t>
            </a:fld>
            <a:endParaRPr lang="en-US"/>
          </a:p>
        </p:txBody>
      </p:sp>
    </p:spTree>
    <p:extLst>
      <p:ext uri="{BB962C8B-B14F-4D97-AF65-F5344CB8AC3E}">
        <p14:creationId xmlns:p14="http://schemas.microsoft.com/office/powerpoint/2010/main" val="1264860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Aug 2019, China Lake: HACE Austere Conditions</a:t>
            </a:r>
          </a:p>
          <a:p>
            <a:endParaRPr lang="en-US" dirty="0"/>
          </a:p>
          <a:p>
            <a:r>
              <a:rPr lang="en-US" dirty="0"/>
              <a:t>Could only access the crash area via helicopter</a:t>
            </a:r>
          </a:p>
          <a:p>
            <a:endParaRPr lang="en-US" dirty="0"/>
          </a:p>
          <a:p>
            <a:r>
              <a:rPr lang="en-US" dirty="0"/>
              <a:t>Provide TACSAT  to the EOC and mishap site.</a:t>
            </a:r>
          </a:p>
          <a:p>
            <a:endParaRPr lang="en-US" dirty="0"/>
          </a:p>
          <a:p>
            <a:r>
              <a:rPr lang="en-US" dirty="0"/>
              <a:t>Satellite commercial data/voice</a:t>
            </a:r>
          </a:p>
          <a:p>
            <a:r>
              <a:rPr lang="en-US" dirty="0"/>
              <a:t>Iridium phone</a:t>
            </a:r>
          </a:p>
          <a:p>
            <a:endParaRPr lang="en-US" dirty="0"/>
          </a:p>
          <a:p>
            <a:r>
              <a:rPr lang="en-US" dirty="0"/>
              <a:t>Powered site via solar array kit</a:t>
            </a:r>
          </a:p>
        </p:txBody>
      </p:sp>
      <p:sp>
        <p:nvSpPr>
          <p:cNvPr id="4" name="Slide Number Placeholder 3"/>
          <p:cNvSpPr>
            <a:spLocks noGrp="1"/>
          </p:cNvSpPr>
          <p:nvPr>
            <p:ph type="sldNum" sz="quarter" idx="10"/>
          </p:nvPr>
        </p:nvSpPr>
        <p:spPr/>
        <p:txBody>
          <a:bodyPr/>
          <a:lstStyle/>
          <a:p>
            <a:fld id="{EBB2F8F4-5AEB-44B0-9E28-6AEAFD21E913}" type="slidenum">
              <a:rPr lang="en-US" smtClean="0"/>
              <a:t>19</a:t>
            </a:fld>
            <a:endParaRPr lang="en-US"/>
          </a:p>
        </p:txBody>
      </p:sp>
    </p:spTree>
    <p:extLst>
      <p:ext uri="{BB962C8B-B14F-4D97-AF65-F5344CB8AC3E}">
        <p14:creationId xmlns:p14="http://schemas.microsoft.com/office/powerpoint/2010/main" val="356358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1798" lvl="1" indent="-169581">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fld id="{EBB2F8F4-5AEB-44B0-9E28-6AEAFD21E913}" type="slidenum">
              <a:rPr lang="en-US" smtClean="0"/>
              <a:t>2</a:t>
            </a:fld>
            <a:endParaRPr lang="en-US" dirty="0"/>
          </a:p>
        </p:txBody>
      </p:sp>
    </p:spTree>
    <p:extLst>
      <p:ext uri="{BB962C8B-B14F-4D97-AF65-F5344CB8AC3E}">
        <p14:creationId xmlns:p14="http://schemas.microsoft.com/office/powerpoint/2010/main" val="26818779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1F3AE3DE-4AF3-453C-8832-23E93C515E1D}" type="slidenum">
              <a:rPr lang="en-US" altLang="en-US" sz="1200">
                <a:solidFill>
                  <a:srgbClr val="000000"/>
                </a:solidFill>
                <a:latin typeface="Arial" pitchFamily="34" charset="0"/>
              </a:rPr>
              <a:pPr/>
              <a:t>20</a:t>
            </a:fld>
            <a:endParaRPr lang="en-US" altLang="en-US" sz="1200">
              <a:solidFill>
                <a:srgbClr val="000000"/>
              </a:solidFill>
              <a:latin typeface="Arial" pitchFamily="34" charset="0"/>
            </a:endParaRPr>
          </a:p>
        </p:txBody>
      </p:sp>
      <p:sp>
        <p:nvSpPr>
          <p:cNvPr id="63491" name="Rectangle 1"/>
          <p:cNvSpPr>
            <a:spLocks noGrp="1" noRot="1" noChangeAspect="1" noChangeArrowheads="1" noTextEdit="1"/>
          </p:cNvSpPr>
          <p:nvPr>
            <p:ph type="sldImg"/>
          </p:nvPr>
        </p:nvSpPr>
        <p:spPr>
          <a:xfrm>
            <a:off x="2206625" y="525463"/>
            <a:ext cx="4676775" cy="2630487"/>
          </a:xfrm>
          <a:solidFill>
            <a:srgbClr val="FFFFFF"/>
          </a:solidFill>
          <a:ln/>
        </p:spPr>
      </p:sp>
      <p:sp>
        <p:nvSpPr>
          <p:cNvPr id="63492" name="Rectangle 2"/>
          <p:cNvSpPr>
            <a:spLocks noGrp="1" noChangeArrowheads="1"/>
          </p:cNvSpPr>
          <p:nvPr>
            <p:ph type="body" idx="1"/>
          </p:nvPr>
        </p:nvSpPr>
        <p:spPr>
          <a:xfrm>
            <a:off x="909026" y="3332470"/>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latin typeface="Times New Roman" pitchFamily="18" charset="0"/>
            </a:endParaRPr>
          </a:p>
        </p:txBody>
      </p:sp>
    </p:spTree>
    <p:extLst>
      <p:ext uri="{BB962C8B-B14F-4D97-AF65-F5344CB8AC3E}">
        <p14:creationId xmlns:p14="http://schemas.microsoft.com/office/powerpoint/2010/main" val="1290820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Emergency management might have resources like MEOC’s, ensure ESF-2 flex the C4 systems.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55E6E1E-BDBB-4B92-925C-269E20E430B7}" type="slidenum">
              <a:rPr lang="en-US" smtClean="0"/>
              <a:t>3</a:t>
            </a:fld>
            <a:endParaRPr lang="en-US"/>
          </a:p>
        </p:txBody>
      </p:sp>
    </p:spTree>
    <p:extLst>
      <p:ext uri="{BB962C8B-B14F-4D97-AF65-F5344CB8AC3E}">
        <p14:creationId xmlns:p14="http://schemas.microsoft.com/office/powerpoint/2010/main" val="1910623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581" indent="-169581">
              <a:buFontTx/>
              <a:buChar char="-"/>
            </a:pPr>
            <a:r>
              <a:rPr lang="en-US" dirty="0"/>
              <a:t>To give you an idea of Combat </a:t>
            </a:r>
            <a:r>
              <a:rPr lang="en-US" dirty="0" err="1"/>
              <a:t>Comm’s</a:t>
            </a:r>
            <a:r>
              <a:rPr lang="en-US" dirty="0"/>
              <a:t> disposition,</a:t>
            </a:r>
            <a:r>
              <a:rPr lang="en-US" baseline="0" dirty="0"/>
              <a:t> as you can see, there are very few active duty units left. The 5</a:t>
            </a:r>
            <a:r>
              <a:rPr lang="en-US" baseline="30000" dirty="0"/>
              <a:t>th</a:t>
            </a:r>
            <a:r>
              <a:rPr lang="en-US" baseline="0" dirty="0"/>
              <a:t> is the last remaining AD group, aligned to SECDEF under ACC. 1CBCS is aligned to USAFE and 644CBCS is aligned to PACAF. </a:t>
            </a:r>
          </a:p>
          <a:p>
            <a:pPr marL="169581" indent="-169581">
              <a:buFontTx/>
              <a:buChar char="-"/>
            </a:pPr>
            <a:endParaRPr lang="en-US" dirty="0"/>
          </a:p>
          <a:p>
            <a:pPr marL="169581" indent="-169581">
              <a:buFontTx/>
              <a:buChar char="-"/>
            </a:pPr>
            <a:r>
              <a:rPr lang="en-US" baseline="0" dirty="0"/>
              <a:t>They have all of the capabilities mentioned in the previous slide as our PMO fields our TDC routers/switches/servers and SATCOM equipment.</a:t>
            </a:r>
          </a:p>
          <a:p>
            <a:pPr marL="169581" indent="-169581">
              <a:buFontTx/>
              <a:buChar char="-"/>
            </a:pPr>
            <a:endParaRPr lang="en-US" baseline="0" dirty="0"/>
          </a:p>
          <a:p>
            <a:pPr marL="169581" indent="-169581">
              <a:buFontTx/>
              <a:buChar char="-"/>
            </a:pPr>
            <a:r>
              <a:rPr lang="en-US" baseline="0" dirty="0"/>
              <a:t>Meanwhile, there are Combat Comm guard and reserve units scattered throughout CONUS. In some cases, they may be a faster response capability than 5CCG. Getting their support is less likely during an emergency but for pre-planned events, they are an option.</a:t>
            </a:r>
            <a:endParaRPr lang="en-US" dirty="0"/>
          </a:p>
        </p:txBody>
      </p:sp>
      <p:sp>
        <p:nvSpPr>
          <p:cNvPr id="4" name="Slide Number Placeholder 3"/>
          <p:cNvSpPr>
            <a:spLocks noGrp="1"/>
          </p:cNvSpPr>
          <p:nvPr>
            <p:ph type="sldNum" sz="quarter" idx="10"/>
          </p:nvPr>
        </p:nvSpPr>
        <p:spPr/>
        <p:txBody>
          <a:bodyPr/>
          <a:lstStyle/>
          <a:p>
            <a:fld id="{EBB2F8F4-5AEB-44B0-9E28-6AEAFD21E913}" type="slidenum">
              <a:rPr lang="en-US" smtClean="0"/>
              <a:t>4</a:t>
            </a:fld>
            <a:endParaRPr lang="en-US"/>
          </a:p>
        </p:txBody>
      </p:sp>
    </p:spTree>
    <p:extLst>
      <p:ext uri="{BB962C8B-B14F-4D97-AF65-F5344CB8AC3E}">
        <p14:creationId xmlns:p14="http://schemas.microsoft.com/office/powerpoint/2010/main" val="3570738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5E6E1E-BDBB-4B92-925C-269E20E430B7}" type="slidenum">
              <a:rPr lang="en-US" smtClean="0"/>
              <a:t>5</a:t>
            </a:fld>
            <a:endParaRPr lang="en-US"/>
          </a:p>
        </p:txBody>
      </p:sp>
    </p:spTree>
    <p:extLst>
      <p:ext uri="{BB962C8B-B14F-4D97-AF65-F5344CB8AC3E}">
        <p14:creationId xmlns:p14="http://schemas.microsoft.com/office/powerpoint/2010/main" val="548387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[Reminder: students</a:t>
            </a:r>
            <a:r>
              <a:rPr lang="en-US" baseline="0" dirty="0"/>
              <a:t> get copies of these slides]</a:t>
            </a:r>
            <a:endParaRPr lang="en-US" dirty="0"/>
          </a:p>
        </p:txBody>
      </p:sp>
      <p:sp>
        <p:nvSpPr>
          <p:cNvPr id="4" name="Slide Number Placeholder 3"/>
          <p:cNvSpPr>
            <a:spLocks noGrp="1"/>
          </p:cNvSpPr>
          <p:nvPr>
            <p:ph type="sldNum" sz="quarter" idx="10"/>
          </p:nvPr>
        </p:nvSpPr>
        <p:spPr/>
        <p:txBody>
          <a:bodyPr/>
          <a:lstStyle/>
          <a:p>
            <a:fld id="{EBB2F8F4-5AEB-44B0-9E28-6AEAFD21E913}" type="slidenum">
              <a:rPr lang="en-US" smtClean="0"/>
              <a:t>6</a:t>
            </a:fld>
            <a:endParaRPr lang="en-US" dirty="0"/>
          </a:p>
        </p:txBody>
      </p:sp>
    </p:spTree>
    <p:extLst>
      <p:ext uri="{BB962C8B-B14F-4D97-AF65-F5344CB8AC3E}">
        <p14:creationId xmlns:p14="http://schemas.microsoft.com/office/powerpoint/2010/main" val="544762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8C7BB0C3-FC59-426F-BC3D-FB0A9B9D0018}" type="slidenum">
              <a:rPr lang="en-US" altLang="en-US" sz="1200">
                <a:solidFill>
                  <a:srgbClr val="000000"/>
                </a:solidFill>
                <a:latin typeface="Arial" pitchFamily="34" charset="0"/>
              </a:rPr>
              <a:pPr/>
              <a:t>7</a:t>
            </a:fld>
            <a:endParaRPr lang="en-US" altLang="en-US" sz="1200" dirty="0">
              <a:solidFill>
                <a:srgbClr val="000000"/>
              </a:solidFill>
              <a:latin typeface="Arial" pitchFamily="34" charset="0"/>
            </a:endParaRPr>
          </a:p>
        </p:txBody>
      </p:sp>
      <p:sp>
        <p:nvSpPr>
          <p:cNvPr id="48131" name="Rectangle 1"/>
          <p:cNvSpPr>
            <a:spLocks noGrp="1" noRot="1" noChangeAspect="1" noChangeArrowheads="1" noTextEdit="1"/>
          </p:cNvSpPr>
          <p:nvPr>
            <p:ph type="sldImg"/>
          </p:nvPr>
        </p:nvSpPr>
        <p:spPr>
          <a:xfrm>
            <a:off x="2206625" y="525463"/>
            <a:ext cx="4676775" cy="2630487"/>
          </a:xfrm>
          <a:solidFill>
            <a:srgbClr val="FFFFFF"/>
          </a:solidFill>
          <a:ln/>
        </p:spPr>
      </p:sp>
      <p:sp>
        <p:nvSpPr>
          <p:cNvPr id="48132" name="Rectangle 2"/>
          <p:cNvSpPr>
            <a:spLocks noGrp="1" noChangeArrowheads="1"/>
          </p:cNvSpPr>
          <p:nvPr>
            <p:ph type="body" idx="1"/>
          </p:nvPr>
        </p:nvSpPr>
        <p:spPr>
          <a:xfrm>
            <a:off x="909026" y="3332470"/>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latin typeface="Times New Roman" pitchFamily="18" charset="0"/>
            </a:endParaRPr>
          </a:p>
        </p:txBody>
      </p:sp>
    </p:spTree>
    <p:extLst>
      <p:ext uri="{BB962C8B-B14F-4D97-AF65-F5344CB8AC3E}">
        <p14:creationId xmlns:p14="http://schemas.microsoft.com/office/powerpoint/2010/main" val="2162591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1pPr>
            <a:lvl2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2pPr>
            <a:lvl3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3pPr>
            <a:lvl4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4pPr>
            <a:lvl5pPr>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5pPr>
            <a:lvl6pPr marL="2498632"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6pPr>
            <a:lvl7pPr marL="2952928"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7pPr>
            <a:lvl8pPr marL="3407225"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8pPr>
            <a:lvl9pPr marL="3861523" indent="-227149" defTabSz="454297" eaLnBrk="0" fontAlgn="base" hangingPunct="0">
              <a:spcBef>
                <a:spcPct val="0"/>
              </a:spcBef>
              <a:spcAft>
                <a:spcPct val="0"/>
              </a:spcAft>
              <a:buClr>
                <a:srgbClr val="000000"/>
              </a:buClr>
              <a:buSzPct val="100000"/>
              <a:buFont typeface="Times New Roman" pitchFamily="18" charset="0"/>
              <a:tabLst>
                <a:tab pos="0" algn="l"/>
                <a:tab pos="908593" algn="l"/>
                <a:tab pos="1817186" algn="l"/>
                <a:tab pos="2725781" algn="l"/>
                <a:tab pos="3634374" algn="l"/>
                <a:tab pos="4542967" algn="l"/>
                <a:tab pos="5451560" algn="l"/>
                <a:tab pos="6360154" algn="l"/>
                <a:tab pos="7268748" algn="l"/>
                <a:tab pos="8177341" algn="l"/>
                <a:tab pos="9085934" algn="l"/>
                <a:tab pos="9994528" algn="l"/>
              </a:tabLst>
              <a:defRPr sz="2400">
                <a:solidFill>
                  <a:schemeClr val="bg1"/>
                </a:solidFill>
                <a:latin typeface="Times New Roman" pitchFamily="18" charset="0"/>
                <a:ea typeface="Microsoft YaHei" pitchFamily="34" charset="-122"/>
              </a:defRPr>
            </a:lvl9pPr>
          </a:lstStyle>
          <a:p>
            <a:fld id="{A0A5D5FC-1BCD-49C8-9F31-2F4FAC74671C}" type="slidenum">
              <a:rPr lang="en-US" altLang="en-US" sz="1200">
                <a:solidFill>
                  <a:srgbClr val="000000"/>
                </a:solidFill>
                <a:latin typeface="Arial" pitchFamily="34" charset="0"/>
              </a:rPr>
              <a:pPr/>
              <a:t>8</a:t>
            </a:fld>
            <a:endParaRPr lang="en-US" altLang="en-US" sz="1200" dirty="0">
              <a:solidFill>
                <a:srgbClr val="000000"/>
              </a:solidFill>
              <a:latin typeface="Arial" pitchFamily="34" charset="0"/>
            </a:endParaRPr>
          </a:p>
        </p:txBody>
      </p:sp>
      <p:sp>
        <p:nvSpPr>
          <p:cNvPr id="50179" name="Rectangle 1"/>
          <p:cNvSpPr>
            <a:spLocks noGrp="1" noRot="1" noChangeAspect="1" noChangeArrowheads="1" noTextEdit="1"/>
          </p:cNvSpPr>
          <p:nvPr>
            <p:ph type="sldImg"/>
          </p:nvPr>
        </p:nvSpPr>
        <p:spPr>
          <a:xfrm>
            <a:off x="2206625" y="525463"/>
            <a:ext cx="4676775" cy="2630487"/>
          </a:xfrm>
          <a:solidFill>
            <a:srgbClr val="FFFFFF"/>
          </a:solidFill>
          <a:ln/>
        </p:spPr>
      </p:sp>
      <p:sp>
        <p:nvSpPr>
          <p:cNvPr id="50180" name="Rectangle 2"/>
          <p:cNvSpPr>
            <a:spLocks noGrp="1" noChangeArrowheads="1"/>
          </p:cNvSpPr>
          <p:nvPr>
            <p:ph type="body" idx="1"/>
          </p:nvPr>
        </p:nvSpPr>
        <p:spPr>
          <a:xfrm>
            <a:off x="437679" y="3335098"/>
            <a:ext cx="7272208" cy="315638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vl="1">
              <a:spcBef>
                <a:spcPts val="695"/>
              </a:spcBef>
              <a:buClr>
                <a:schemeClr val="tx1"/>
              </a:buClr>
              <a:buFont typeface="Arial" pitchFamily="34" charset="0"/>
              <a:buChar char="•"/>
            </a:pPr>
            <a:r>
              <a:rPr lang="en-US" altLang="en-US" sz="1400" dirty="0">
                <a:latin typeface="Arial" pitchFamily="34" charset="0"/>
                <a:cs typeface="Arial" pitchFamily="34" charset="0"/>
              </a:rPr>
              <a:t>Consists of three identical teams</a:t>
            </a:r>
          </a:p>
          <a:p>
            <a:pPr lvl="1">
              <a:spcBef>
                <a:spcPts val="695"/>
              </a:spcBef>
              <a:buClr>
                <a:schemeClr val="tx1"/>
              </a:buClr>
              <a:buFont typeface="Arial" pitchFamily="34" charset="0"/>
              <a:buChar char="•"/>
            </a:pPr>
            <a:r>
              <a:rPr lang="en-US" altLang="en-US" sz="1400" dirty="0">
                <a:latin typeface="Arial" pitchFamily="34" charset="0"/>
                <a:cs typeface="Arial" pitchFamily="34" charset="0"/>
              </a:rPr>
              <a:t>Each team consists of Radio Frequency and Cyber Transport personnel</a:t>
            </a:r>
          </a:p>
          <a:p>
            <a:pPr lvl="1">
              <a:spcBef>
                <a:spcPts val="695"/>
              </a:spcBef>
              <a:buClr>
                <a:schemeClr val="tx1"/>
              </a:buClr>
              <a:buFont typeface="Arial" pitchFamily="34" charset="0"/>
              <a:buChar char="•"/>
            </a:pPr>
            <a:r>
              <a:rPr lang="en-US" altLang="en-US" sz="1400" dirty="0">
                <a:latin typeface="Arial" pitchFamily="34" charset="0"/>
                <a:cs typeface="Arial" pitchFamily="34" charset="0"/>
              </a:rPr>
              <a:t>One team is on call 24/7, teams rotate according to a stand-by schedule</a:t>
            </a:r>
          </a:p>
          <a:p>
            <a:pPr lvl="1">
              <a:spcBef>
                <a:spcPts val="695"/>
              </a:spcBef>
              <a:buClr>
                <a:schemeClr val="tx1"/>
              </a:buClr>
              <a:buFont typeface="Arial" pitchFamily="34" charset="0"/>
              <a:buChar char="•"/>
            </a:pPr>
            <a:r>
              <a:rPr lang="en-US" altLang="en-US" sz="1400" dirty="0">
                <a:latin typeface="Arial" pitchFamily="34" charset="0"/>
                <a:cs typeface="Arial" pitchFamily="34" charset="0"/>
              </a:rPr>
              <a:t>One team dedicated to NORTHCOM 24 PDTO DCRF</a:t>
            </a:r>
          </a:p>
          <a:p>
            <a:pPr lvl="1">
              <a:spcBef>
                <a:spcPts val="695"/>
              </a:spcBef>
              <a:buClr>
                <a:schemeClr val="tx1"/>
              </a:buClr>
              <a:buFont typeface="Arial" pitchFamily="34" charset="0"/>
              <a:buChar char="•"/>
            </a:pPr>
            <a:r>
              <a:rPr lang="en-US" altLang="en-US" sz="1400" dirty="0">
                <a:latin typeface="Arial" pitchFamily="34" charset="0"/>
                <a:cs typeface="Arial" pitchFamily="34" charset="0"/>
              </a:rPr>
              <a:t>Capable of deploying within three hours of notification</a:t>
            </a:r>
          </a:p>
          <a:p>
            <a:endParaRPr lang="en-US" altLang="en-US" dirty="0">
              <a:latin typeface="Times New Roman" pitchFamily="18" charset="0"/>
            </a:endParaRPr>
          </a:p>
        </p:txBody>
      </p:sp>
    </p:spTree>
    <p:extLst>
      <p:ext uri="{BB962C8B-B14F-4D97-AF65-F5344CB8AC3E}">
        <p14:creationId xmlns:p14="http://schemas.microsoft.com/office/powerpoint/2010/main" val="215829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5E6E1E-BDBB-4B92-925C-269E20E430B7}" type="slidenum">
              <a:rPr lang="en-US" smtClean="0"/>
              <a:t>9</a:t>
            </a:fld>
            <a:endParaRPr lang="en-US"/>
          </a:p>
        </p:txBody>
      </p:sp>
    </p:spTree>
    <p:extLst>
      <p:ext uri="{BB962C8B-B14F-4D97-AF65-F5344CB8AC3E}">
        <p14:creationId xmlns:p14="http://schemas.microsoft.com/office/powerpoint/2010/main" val="3640917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A0B88DF-35C6-4AED-9353-8E942A54D344}" type="datetimeFigureOut">
              <a:rPr lang="en-US">
                <a:solidFill>
                  <a:prstClr val="black"/>
                </a:solidFill>
              </a:rPr>
              <a:pPr/>
              <a:t>8/29/2024</a:t>
            </a:fld>
            <a:endParaRPr lang="en-US" dirty="0">
              <a:solidFill>
                <a:prstClr val="black"/>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F0F98DB-ED7C-455E-A643-F63F1A5D594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094308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600204"/>
            <a:ext cx="5181600" cy="4576759"/>
          </a:xfrm>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600204"/>
            <a:ext cx="5181600" cy="4576759"/>
          </a:xfrm>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Box 11"/>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i t y  -  S e r v i c e  -  E x c e l </a:t>
            </a:r>
            <a:r>
              <a:rPr lang="en-US" sz="2000" b="1" i="1" dirty="0" err="1">
                <a:solidFill>
                  <a:srgbClr val="000000"/>
                </a:solidFill>
              </a:rPr>
              <a:t>l</a:t>
            </a:r>
            <a:r>
              <a:rPr lang="en-US" sz="2000" b="1" i="1" dirty="0">
                <a:solidFill>
                  <a:srgbClr val="000000"/>
                </a:solidFill>
              </a:rPr>
              <a:t> e n c e</a:t>
            </a:r>
            <a:endParaRPr lang="en-US" sz="2000" dirty="0">
              <a:solidFill>
                <a:srgbClr val="000000"/>
              </a:solidFill>
            </a:endParaRPr>
          </a:p>
        </p:txBody>
      </p:sp>
    </p:spTree>
    <p:extLst>
      <p:ext uri="{BB962C8B-B14F-4D97-AF65-F5344CB8AC3E}">
        <p14:creationId xmlns:p14="http://schemas.microsoft.com/office/powerpoint/2010/main" val="266683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20801" y="365127"/>
            <a:ext cx="9550401" cy="804672"/>
          </a:xfrm>
        </p:spPr>
        <p:txBody>
          <a:bodyPr/>
          <a:lstStyle/>
          <a:p>
            <a:r>
              <a:rPr lang="en-US" dirty="0"/>
              <a:t>Click to edit Master title style</a:t>
            </a:r>
          </a:p>
        </p:txBody>
      </p:sp>
      <p:sp>
        <p:nvSpPr>
          <p:cNvPr id="3" name="Text Placeholder 2"/>
          <p:cNvSpPr>
            <a:spLocks noGrp="1"/>
          </p:cNvSpPr>
          <p:nvPr>
            <p:ph type="body" idx="1"/>
          </p:nvPr>
        </p:nvSpPr>
        <p:spPr>
          <a:xfrm>
            <a:off x="839789" y="131921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9" y="2143127"/>
            <a:ext cx="5157787" cy="3914775"/>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199" y="131921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2" y="2143127"/>
            <a:ext cx="5183188" cy="3914775"/>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Box 14"/>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i t y  -  S e r v i c e  -  E x c e l </a:t>
            </a:r>
            <a:r>
              <a:rPr lang="en-US" sz="2000" b="1" i="1" dirty="0" err="1">
                <a:solidFill>
                  <a:srgbClr val="000000"/>
                </a:solidFill>
              </a:rPr>
              <a:t>l</a:t>
            </a:r>
            <a:r>
              <a:rPr lang="en-US" sz="2000" b="1" i="1" dirty="0">
                <a:solidFill>
                  <a:srgbClr val="000000"/>
                </a:solidFill>
              </a:rPr>
              <a:t> e n c e</a:t>
            </a:r>
            <a:endParaRPr lang="en-US" sz="2000" dirty="0">
              <a:solidFill>
                <a:srgbClr val="000000"/>
              </a:solidFill>
            </a:endParaRPr>
          </a:p>
        </p:txBody>
      </p:sp>
    </p:spTree>
    <p:extLst>
      <p:ext uri="{BB962C8B-B14F-4D97-AF65-F5344CB8AC3E}">
        <p14:creationId xmlns:p14="http://schemas.microsoft.com/office/powerpoint/2010/main" val="1638691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TextBox 8"/>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i t y  -  S e r v i c e  -  E x c e l </a:t>
            </a:r>
            <a:r>
              <a:rPr lang="en-US" sz="2000" b="1" i="1" dirty="0" err="1">
                <a:solidFill>
                  <a:srgbClr val="000000"/>
                </a:solidFill>
              </a:rPr>
              <a:t>l</a:t>
            </a:r>
            <a:r>
              <a:rPr lang="en-US" sz="2000" b="1" i="1" dirty="0">
                <a:solidFill>
                  <a:srgbClr val="000000"/>
                </a:solidFill>
              </a:rPr>
              <a:t> e n c e</a:t>
            </a:r>
            <a:endParaRPr lang="en-US" sz="2000" dirty="0">
              <a:solidFill>
                <a:srgbClr val="000000"/>
              </a:solidFill>
            </a:endParaRPr>
          </a:p>
        </p:txBody>
      </p:sp>
    </p:spTree>
    <p:extLst>
      <p:ext uri="{BB962C8B-B14F-4D97-AF65-F5344CB8AC3E}">
        <p14:creationId xmlns:p14="http://schemas.microsoft.com/office/powerpoint/2010/main" val="40936220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00722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0600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4" name="Rectangle 4"/>
          <p:cNvSpPr>
            <a:spLocks noChangeArrowheads="1"/>
          </p:cNvSpPr>
          <p:nvPr/>
        </p:nvSpPr>
        <p:spPr bwMode="auto">
          <a:xfrm rot="10800000">
            <a:off x="1320800" y="6400800"/>
            <a:ext cx="97536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dirty="0">
              <a:solidFill>
                <a:srgbClr val="000000"/>
              </a:solidFill>
            </a:endParaRPr>
          </a:p>
        </p:txBody>
      </p:sp>
      <p:sp>
        <p:nvSpPr>
          <p:cNvPr id="5" name="Rectangle 5"/>
          <p:cNvSpPr>
            <a:spLocks noChangeArrowheads="1"/>
          </p:cNvSpPr>
          <p:nvPr/>
        </p:nvSpPr>
        <p:spPr bwMode="auto">
          <a:xfrm>
            <a:off x="0" y="581026"/>
            <a:ext cx="12192000" cy="638175"/>
          </a:xfrm>
          <a:prstGeom prst="rect">
            <a:avLst/>
          </a:prstGeom>
          <a:noFill/>
          <a:ln w="12700">
            <a:noFill/>
            <a:miter lim="800000"/>
            <a:headEnd/>
            <a:tailEnd/>
          </a:ln>
          <a:effectLst/>
        </p:spPr>
        <p:txBody>
          <a:bodyPr lIns="90488" tIns="44450" rIns="90488" bIns="44450">
            <a:spAutoFit/>
          </a:bodyPr>
          <a:lstStyle/>
          <a:p>
            <a:pPr algn="ctr" eaLnBrk="0" hangingPunct="0">
              <a:defRPr/>
            </a:pPr>
            <a:r>
              <a:rPr lang="en-US" sz="3600" i="1" dirty="0">
                <a:solidFill>
                  <a:srgbClr val="002060"/>
                </a:solidFill>
              </a:rPr>
              <a:t>5th Combat Communications Group</a:t>
            </a:r>
            <a:endParaRPr lang="en-US" sz="4000" i="1" dirty="0">
              <a:solidFill>
                <a:srgbClr val="002060"/>
              </a:solidFill>
            </a:endParaRPr>
          </a:p>
        </p:txBody>
      </p:sp>
      <p:sp>
        <p:nvSpPr>
          <p:cNvPr id="6" name="Rectangle 6"/>
          <p:cNvSpPr>
            <a:spLocks noChangeArrowheads="1"/>
          </p:cNvSpPr>
          <p:nvPr/>
        </p:nvSpPr>
        <p:spPr bwMode="auto">
          <a:xfrm rot="10800000">
            <a:off x="508000" y="12954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dirty="0">
              <a:solidFill>
                <a:srgbClr val="000000"/>
              </a:solidFill>
            </a:endParaRPr>
          </a:p>
        </p:txBody>
      </p:sp>
      <p:sp>
        <p:nvSpPr>
          <p:cNvPr id="7" name="Text Box 8"/>
          <p:cNvSpPr txBox="1">
            <a:spLocks noChangeArrowheads="1"/>
          </p:cNvSpPr>
          <p:nvPr/>
        </p:nvSpPr>
        <p:spPr bwMode="auto">
          <a:xfrm>
            <a:off x="349251" y="6492875"/>
            <a:ext cx="11442700" cy="338138"/>
          </a:xfrm>
          <a:prstGeom prst="rect">
            <a:avLst/>
          </a:prstGeom>
          <a:noFill/>
          <a:ln w="9525">
            <a:noFill/>
            <a:miter lim="800000"/>
            <a:headEnd/>
            <a:tailEnd/>
          </a:ln>
          <a:effectLst/>
        </p:spPr>
        <p:txBody>
          <a:bodyPr>
            <a:spAutoFit/>
          </a:bodyPr>
          <a:lstStyle/>
          <a:p>
            <a:pPr algn="ctr" eaLnBrk="0" hangingPunct="0">
              <a:spcBef>
                <a:spcPct val="50000"/>
              </a:spcBef>
              <a:defRPr/>
            </a:pPr>
            <a:r>
              <a:rPr lang="en-US" sz="1600" i="1" dirty="0">
                <a:solidFill>
                  <a:srgbClr val="000000"/>
                </a:solidFill>
                <a:latin typeface="Century Schoolbook" pitchFamily="18" charset="0"/>
              </a:rPr>
              <a:t>Let’s Go!</a:t>
            </a:r>
          </a:p>
        </p:txBody>
      </p:sp>
      <p:sp>
        <p:nvSpPr>
          <p:cNvPr id="8" name="Text Box 13"/>
          <p:cNvSpPr txBox="1">
            <a:spLocks noChangeArrowheads="1"/>
          </p:cNvSpPr>
          <p:nvPr/>
        </p:nvSpPr>
        <p:spPr bwMode="auto">
          <a:xfrm>
            <a:off x="1" y="1390650"/>
            <a:ext cx="12191999" cy="307777"/>
          </a:xfrm>
          <a:prstGeom prst="rect">
            <a:avLst/>
          </a:prstGeom>
          <a:noFill/>
          <a:ln w="9525">
            <a:noFill/>
            <a:miter lim="800000"/>
            <a:headEnd/>
            <a:tailEnd/>
          </a:ln>
          <a:effectLst/>
        </p:spPr>
        <p:txBody>
          <a:bodyPr wrap="square">
            <a:spAutoFit/>
          </a:bodyPr>
          <a:lstStyle/>
          <a:p>
            <a:pPr algn="ctr" eaLnBrk="0" hangingPunct="0">
              <a:spcBef>
                <a:spcPct val="50000"/>
              </a:spcBef>
              <a:defRPr/>
            </a:pPr>
            <a:r>
              <a:rPr lang="en-US" sz="1400" i="1" dirty="0">
                <a:solidFill>
                  <a:srgbClr val="002060"/>
                </a:solidFill>
                <a:latin typeface="Century Schoolbook" pitchFamily="18" charset="0"/>
              </a:rPr>
              <a:t>Prepare to Fight and Win – Take Care of Airmen/Families – Partner for Success – Preserve our Warrior Culture</a:t>
            </a:r>
          </a:p>
        </p:txBody>
      </p:sp>
      <p:sp>
        <p:nvSpPr>
          <p:cNvPr id="27650" name="Rectangle 2"/>
          <p:cNvSpPr>
            <a:spLocks noGrp="1" noChangeArrowheads="1"/>
          </p:cNvSpPr>
          <p:nvPr>
            <p:ph type="ctrTitle"/>
          </p:nvPr>
        </p:nvSpPr>
        <p:spPr>
          <a:xfrm>
            <a:off x="4445000" y="1895475"/>
            <a:ext cx="7391400" cy="1390651"/>
          </a:xfrm>
        </p:spPr>
        <p:txBody>
          <a:bodyPr/>
          <a:lstStyle>
            <a:lvl1pPr>
              <a:defRPr sz="3800"/>
            </a:lvl1pPr>
          </a:lstStyle>
          <a:p>
            <a:r>
              <a:rPr lang="en-US"/>
              <a:t>Click to edit Master title style</a:t>
            </a:r>
            <a:endParaRPr lang="en-US" dirty="0"/>
          </a:p>
        </p:txBody>
      </p:sp>
      <p:pic>
        <p:nvPicPr>
          <p:cNvPr id="2" name="Picture 1"/>
          <p:cNvPicPr>
            <a:picLocks noChangeAspect="1"/>
          </p:cNvPicPr>
          <p:nvPr userDrawn="1"/>
        </p:nvPicPr>
        <p:blipFill>
          <a:blip r:embed="rId2"/>
          <a:stretch>
            <a:fillRect/>
          </a:stretch>
        </p:blipFill>
        <p:spPr>
          <a:xfrm>
            <a:off x="213130" y="1698427"/>
            <a:ext cx="5291787" cy="4188315"/>
          </a:xfrm>
          <a:prstGeom prst="rect">
            <a:avLst/>
          </a:prstGeom>
        </p:spPr>
      </p:pic>
    </p:spTree>
    <p:extLst>
      <p:ext uri="{BB962C8B-B14F-4D97-AF65-F5344CB8AC3E}">
        <p14:creationId xmlns:p14="http://schemas.microsoft.com/office/powerpoint/2010/main" val="2436402681"/>
      </p:ext>
    </p:extLst>
  </p:cSld>
  <p:clrMapOvr>
    <a:masterClrMapping/>
  </p:clrMapOvr>
  <p:transition>
    <p:wipe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44009380"/>
      </p:ext>
    </p:extLst>
  </p:cSld>
  <p:clrMapOvr>
    <a:masterClrMapping/>
  </p:clrMapOvr>
  <p:transition>
    <p:wipe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61917"/>
            <a:ext cx="10160000" cy="1004887"/>
          </a:xfrm>
        </p:spPr>
        <p:txBody>
          <a:bodyPr/>
          <a:lstStyle/>
          <a:p>
            <a:r>
              <a:rPr lang="en-US"/>
              <a:t>Click to edit Master title style</a:t>
            </a:r>
          </a:p>
        </p:txBody>
      </p:sp>
      <p:sp>
        <p:nvSpPr>
          <p:cNvPr id="3" name="Text Placeholder 2"/>
          <p:cNvSpPr>
            <a:spLocks noGrp="1"/>
          </p:cNvSpPr>
          <p:nvPr>
            <p:ph type="body" sz="half" idx="1"/>
          </p:nvPr>
        </p:nvSpPr>
        <p:spPr>
          <a:xfrm>
            <a:off x="203201" y="1479665"/>
            <a:ext cx="5810251" cy="52259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81753" y="1479664"/>
            <a:ext cx="5810249" cy="4978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4963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55193468"/>
      </p:ext>
    </p:extLst>
  </p:cSld>
  <p:clrMapOvr>
    <a:masterClrMapping/>
  </p:clrMapOvr>
  <p:transition>
    <p:wipe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a:t>
            </a:r>
            <a:r>
              <a:rPr lang="en-US" sz="2000" b="1" i="1" dirty="0" err="1">
                <a:solidFill>
                  <a:srgbClr val="000000"/>
                </a:solidFill>
              </a:rPr>
              <a:t>i</a:t>
            </a:r>
            <a:r>
              <a:rPr lang="en-US" sz="2000" b="1" i="1" dirty="0">
                <a:solidFill>
                  <a:srgbClr val="000000"/>
                </a:solidFill>
              </a:rPr>
              <a:t> t y  -  S e r v </a:t>
            </a:r>
            <a:r>
              <a:rPr lang="en-US" sz="2000" b="1" i="1" dirty="0" err="1">
                <a:solidFill>
                  <a:srgbClr val="000000"/>
                </a:solidFill>
              </a:rPr>
              <a:t>i</a:t>
            </a:r>
            <a:r>
              <a:rPr lang="en-US" sz="2000" b="1" i="1" dirty="0">
                <a:solidFill>
                  <a:srgbClr val="000000"/>
                </a:solidFill>
              </a:rPr>
              <a:t> c e  -  E x c e l </a:t>
            </a:r>
            <a:r>
              <a:rPr lang="en-US" sz="2000" b="1" i="1" dirty="0" err="1">
                <a:solidFill>
                  <a:srgbClr val="000000"/>
                </a:solidFill>
              </a:rPr>
              <a:t>l</a:t>
            </a:r>
            <a:r>
              <a:rPr lang="en-US" sz="2000" b="1" i="1" dirty="0">
                <a:solidFill>
                  <a:srgbClr val="000000"/>
                </a:solidFill>
              </a:rPr>
              <a:t> e n c e</a:t>
            </a:r>
            <a:endParaRPr lang="en-US" sz="2000" dirty="0"/>
          </a:p>
        </p:txBody>
      </p:sp>
    </p:spTree>
    <p:extLst>
      <p:ext uri="{BB962C8B-B14F-4D97-AF65-F5344CB8AC3E}">
        <p14:creationId xmlns:p14="http://schemas.microsoft.com/office/powerpoint/2010/main" val="45243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16"/>
            <a:ext cx="10363200" cy="136241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828"/>
            <a:ext cx="10363200" cy="1500188"/>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fld id="{02B096BF-BCCB-4AE9-B1A3-81B587699F35}" type="datetime1">
              <a:rPr lang="en-US" smtClean="0"/>
              <a:t>8/29/2024</a:t>
            </a:fld>
            <a:endParaRPr lang="en-US" dirty="0"/>
          </a:p>
        </p:txBody>
      </p:sp>
      <p:sp>
        <p:nvSpPr>
          <p:cNvPr id="5" name="Rectangle 3"/>
          <p:cNvSpPr>
            <a:spLocks noGrp="1" noChangeArrowheads="1"/>
          </p:cNvSpPr>
          <p:nvPr>
            <p:ph type="sldNum" sz="quarter" idx="11"/>
          </p:nvPr>
        </p:nvSpPr>
        <p:spPr>
          <a:ln/>
        </p:spPr>
        <p:txBody>
          <a:bodyPr/>
          <a:lstStyle>
            <a:lvl1pPr>
              <a:defRPr/>
            </a:lvl1pPr>
          </a:lstStyle>
          <a:p>
            <a:pPr>
              <a:defRPr/>
            </a:pPr>
            <a:fld id="{0197F9C9-1553-4571-AF61-BA8DA5EC855C}" type="slidenum">
              <a:rPr lang="en-US"/>
              <a:pPr>
                <a:defRPr/>
              </a:pPr>
              <a:t>‹#›</a:t>
            </a:fld>
            <a:endParaRPr lang="en-US" dirty="0">
              <a:solidFill>
                <a:schemeClr val="bg2"/>
              </a:solidFill>
            </a:endParaRPr>
          </a:p>
        </p:txBody>
      </p:sp>
    </p:spTree>
    <p:extLst>
      <p:ext uri="{BB962C8B-B14F-4D97-AF65-F5344CB8AC3E}">
        <p14:creationId xmlns:p14="http://schemas.microsoft.com/office/powerpoint/2010/main" val="181562195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Quad Content">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flipV="1">
            <a:off x="713322" y="1219207"/>
            <a:ext cx="10765367" cy="74613"/>
          </a:xfrm>
          <a:prstGeom prst="rect">
            <a:avLst/>
          </a:prstGeom>
          <a:gradFill rotWithShape="0">
            <a:gsLst>
              <a:gs pos="0">
                <a:srgbClr val="000099"/>
              </a:gs>
              <a:gs pos="50000">
                <a:schemeClr val="accent2"/>
              </a:gs>
              <a:gs pos="100000">
                <a:srgbClr val="000099"/>
              </a:gs>
            </a:gsLst>
            <a:lin ang="18900000" scaled="1"/>
          </a:gradFill>
          <a:ln w="9525">
            <a:noFill/>
            <a:miter lim="800000"/>
            <a:headEnd/>
            <a:tailEnd/>
          </a:ln>
          <a:effectLst/>
        </p:spPr>
        <p:txBody>
          <a:bodyPr wrap="none" anchor="ctr"/>
          <a:lstStyle/>
          <a:p>
            <a:pPr>
              <a:defRPr/>
            </a:pPr>
            <a:endParaRPr lang="en-US" sz="1800" dirty="0">
              <a:solidFill>
                <a:srgbClr val="000000"/>
              </a:solidFill>
            </a:endParaRPr>
          </a:p>
        </p:txBody>
      </p:sp>
      <p:sp>
        <p:nvSpPr>
          <p:cNvPr id="13" name="Text Placeholder 12"/>
          <p:cNvSpPr>
            <a:spLocks noGrp="1"/>
          </p:cNvSpPr>
          <p:nvPr>
            <p:ph type="body" sz="quarter" idx="10"/>
          </p:nvPr>
        </p:nvSpPr>
        <p:spPr>
          <a:xfrm>
            <a:off x="713318" y="1293820"/>
            <a:ext cx="5276852" cy="2441567"/>
          </a:xfrm>
        </p:spPr>
        <p:txBody>
          <a:bodyPr>
            <a:normAutofit/>
          </a:bodyPr>
          <a:lstStyle>
            <a:lvl1pPr marL="230188" indent="-230188">
              <a:spcBef>
                <a:spcPts val="0"/>
              </a:spcBef>
              <a:defRPr sz="2400"/>
            </a:lvl1pPr>
            <a:lvl2pPr marL="684213" indent="-227013">
              <a:spcBef>
                <a:spcPts val="0"/>
              </a:spcBef>
              <a:defRPr sz="2000"/>
            </a:lvl2pPr>
            <a:lvl3pPr>
              <a:spcBef>
                <a:spcPts val="0"/>
              </a:spcBef>
              <a:defRPr sz="1800"/>
            </a:lvl3pPr>
            <a:lvl4pPr>
              <a:spcBef>
                <a:spcPts val="0"/>
              </a:spcBef>
              <a:defRPr sz="1600"/>
            </a:lvl4pPr>
            <a:lvl5pPr>
              <a:spcBef>
                <a:spcPts val="0"/>
              </a:spcBef>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2"/>
          <p:cNvSpPr>
            <a:spLocks noGrp="1"/>
          </p:cNvSpPr>
          <p:nvPr>
            <p:ph type="body" sz="quarter" idx="11"/>
          </p:nvPr>
        </p:nvSpPr>
        <p:spPr>
          <a:xfrm>
            <a:off x="6096000" y="1293820"/>
            <a:ext cx="5384800" cy="2441567"/>
          </a:xfrm>
        </p:spPr>
        <p:txBody>
          <a:bodyPr>
            <a:normAutofit/>
          </a:bodyPr>
          <a:lstStyle>
            <a:lvl1pPr marL="230188" indent="-230188">
              <a:defRPr sz="2400"/>
            </a:lvl1pPr>
            <a:lvl2pPr marL="684213" indent="-227013">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12"/>
          <p:cNvSpPr>
            <a:spLocks noGrp="1"/>
          </p:cNvSpPr>
          <p:nvPr>
            <p:ph type="body" sz="quarter" idx="12"/>
          </p:nvPr>
        </p:nvSpPr>
        <p:spPr>
          <a:xfrm>
            <a:off x="711201" y="3810000"/>
            <a:ext cx="5278968" cy="2285999"/>
          </a:xfrm>
        </p:spPr>
        <p:txBody>
          <a:bodyPr>
            <a:normAutofit/>
          </a:bodyPr>
          <a:lstStyle>
            <a:lvl1pPr marL="230188" indent="-230188">
              <a:defRPr lang="en-US" sz="2400" dirty="0" smtClean="0">
                <a:solidFill>
                  <a:schemeClr val="tx1"/>
                </a:solidFill>
                <a:latin typeface="+mn-lt"/>
                <a:ea typeface="+mn-ea"/>
                <a:cs typeface="+mn-cs"/>
              </a:defRPr>
            </a:lvl1pPr>
            <a:lvl2pPr marL="684213" indent="-227013">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12"/>
          <p:cNvSpPr>
            <a:spLocks noGrp="1"/>
          </p:cNvSpPr>
          <p:nvPr>
            <p:ph type="body" sz="quarter" idx="13"/>
          </p:nvPr>
        </p:nvSpPr>
        <p:spPr>
          <a:xfrm>
            <a:off x="6096000" y="3810000"/>
            <a:ext cx="5384800" cy="2285999"/>
          </a:xfrm>
        </p:spPr>
        <p:txBody>
          <a:bodyPr>
            <a:normAutofit/>
          </a:bodyPr>
          <a:lstStyle>
            <a:lvl1pPr marL="230188" indent="-230188">
              <a:defRPr sz="2400"/>
            </a:lvl1pPr>
            <a:lvl2pPr marL="684213" indent="-227013">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8" name="TextBox 17"/>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a:t>
            </a:r>
            <a:r>
              <a:rPr lang="en-US" sz="2000" b="1" i="1" dirty="0" err="1">
                <a:solidFill>
                  <a:srgbClr val="000000"/>
                </a:solidFill>
              </a:rPr>
              <a:t>i</a:t>
            </a:r>
            <a:r>
              <a:rPr lang="en-US" sz="2000" b="1" i="1" dirty="0">
                <a:solidFill>
                  <a:srgbClr val="000000"/>
                </a:solidFill>
              </a:rPr>
              <a:t> t y  -  S e r v </a:t>
            </a:r>
            <a:r>
              <a:rPr lang="en-US" sz="2000" b="1" i="1" dirty="0" err="1">
                <a:solidFill>
                  <a:srgbClr val="000000"/>
                </a:solidFill>
              </a:rPr>
              <a:t>i</a:t>
            </a:r>
            <a:r>
              <a:rPr lang="en-US" sz="2000" b="1" i="1" dirty="0">
                <a:solidFill>
                  <a:srgbClr val="000000"/>
                </a:solidFill>
              </a:rPr>
              <a:t> c e  -  E x c e l </a:t>
            </a:r>
            <a:r>
              <a:rPr lang="en-US" sz="2000" b="1" i="1" dirty="0" err="1">
                <a:solidFill>
                  <a:srgbClr val="000000"/>
                </a:solidFill>
              </a:rPr>
              <a:t>l</a:t>
            </a:r>
            <a:r>
              <a:rPr lang="en-US" sz="2000" b="1" i="1" dirty="0">
                <a:solidFill>
                  <a:srgbClr val="000000"/>
                </a:solidFill>
              </a:rPr>
              <a:t> e n c e</a:t>
            </a:r>
            <a:endParaRPr lang="en-US" sz="2000" dirty="0"/>
          </a:p>
        </p:txBody>
      </p:sp>
    </p:spTree>
    <p:extLst>
      <p:ext uri="{BB962C8B-B14F-4D97-AF65-F5344CB8AC3E}">
        <p14:creationId xmlns:p14="http://schemas.microsoft.com/office/powerpoint/2010/main" val="8943323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TextBox 9"/>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a:t>
            </a:r>
            <a:r>
              <a:rPr lang="en-US" sz="2000" b="1" i="1" dirty="0" err="1">
                <a:solidFill>
                  <a:srgbClr val="000000"/>
                </a:solidFill>
              </a:rPr>
              <a:t>i</a:t>
            </a:r>
            <a:r>
              <a:rPr lang="en-US" sz="2000" b="1" i="1" dirty="0">
                <a:solidFill>
                  <a:srgbClr val="000000"/>
                </a:solidFill>
              </a:rPr>
              <a:t> t y  -  S e r v </a:t>
            </a:r>
            <a:r>
              <a:rPr lang="en-US" sz="2000" b="1" i="1" dirty="0" err="1">
                <a:solidFill>
                  <a:srgbClr val="000000"/>
                </a:solidFill>
              </a:rPr>
              <a:t>i</a:t>
            </a:r>
            <a:r>
              <a:rPr lang="en-US" sz="2000" b="1" i="1" dirty="0">
                <a:solidFill>
                  <a:srgbClr val="000000"/>
                </a:solidFill>
              </a:rPr>
              <a:t> c e  -  E x c e l </a:t>
            </a:r>
            <a:r>
              <a:rPr lang="en-US" sz="2000" b="1" i="1" dirty="0" err="1">
                <a:solidFill>
                  <a:srgbClr val="000000"/>
                </a:solidFill>
              </a:rPr>
              <a:t>l</a:t>
            </a:r>
            <a:r>
              <a:rPr lang="en-US" sz="2000" b="1" i="1" dirty="0">
                <a:solidFill>
                  <a:srgbClr val="000000"/>
                </a:solidFill>
              </a:rPr>
              <a:t> e n c e</a:t>
            </a:r>
            <a:endParaRPr lang="en-US" sz="2000" dirty="0"/>
          </a:p>
        </p:txBody>
      </p:sp>
    </p:spTree>
    <p:extLst>
      <p:ext uri="{BB962C8B-B14F-4D97-AF65-F5344CB8AC3E}">
        <p14:creationId xmlns:p14="http://schemas.microsoft.com/office/powerpoint/2010/main" val="16846094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600204"/>
            <a:ext cx="5181600" cy="4576759"/>
          </a:xfrm>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600204"/>
            <a:ext cx="5181600" cy="4576759"/>
          </a:xfrm>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Box 11"/>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a:t>
            </a:r>
            <a:r>
              <a:rPr lang="en-US" sz="2000" b="1" i="1" dirty="0" err="1">
                <a:solidFill>
                  <a:srgbClr val="000000"/>
                </a:solidFill>
              </a:rPr>
              <a:t>i</a:t>
            </a:r>
            <a:r>
              <a:rPr lang="en-US" sz="2000" b="1" i="1" dirty="0">
                <a:solidFill>
                  <a:srgbClr val="000000"/>
                </a:solidFill>
              </a:rPr>
              <a:t> t y  -  S e r v </a:t>
            </a:r>
            <a:r>
              <a:rPr lang="en-US" sz="2000" b="1" i="1" dirty="0" err="1">
                <a:solidFill>
                  <a:srgbClr val="000000"/>
                </a:solidFill>
              </a:rPr>
              <a:t>i</a:t>
            </a:r>
            <a:r>
              <a:rPr lang="en-US" sz="2000" b="1" i="1" dirty="0">
                <a:solidFill>
                  <a:srgbClr val="000000"/>
                </a:solidFill>
              </a:rPr>
              <a:t> c e  -  E x c e l </a:t>
            </a:r>
            <a:r>
              <a:rPr lang="en-US" sz="2000" b="1" i="1" dirty="0" err="1">
                <a:solidFill>
                  <a:srgbClr val="000000"/>
                </a:solidFill>
              </a:rPr>
              <a:t>l</a:t>
            </a:r>
            <a:r>
              <a:rPr lang="en-US" sz="2000" b="1" i="1" dirty="0">
                <a:solidFill>
                  <a:srgbClr val="000000"/>
                </a:solidFill>
              </a:rPr>
              <a:t> e n c e</a:t>
            </a:r>
            <a:endParaRPr lang="en-US" sz="2000" dirty="0"/>
          </a:p>
        </p:txBody>
      </p:sp>
    </p:spTree>
    <p:extLst>
      <p:ext uri="{BB962C8B-B14F-4D97-AF65-F5344CB8AC3E}">
        <p14:creationId xmlns:p14="http://schemas.microsoft.com/office/powerpoint/2010/main" val="1021507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20801" y="365127"/>
            <a:ext cx="9550401" cy="804672"/>
          </a:xfrm>
        </p:spPr>
        <p:txBody>
          <a:bodyPr/>
          <a:lstStyle/>
          <a:p>
            <a:r>
              <a:rPr lang="en-US" dirty="0"/>
              <a:t>Click to edit Master title style</a:t>
            </a:r>
          </a:p>
        </p:txBody>
      </p:sp>
      <p:sp>
        <p:nvSpPr>
          <p:cNvPr id="3" name="Text Placeholder 2"/>
          <p:cNvSpPr>
            <a:spLocks noGrp="1"/>
          </p:cNvSpPr>
          <p:nvPr>
            <p:ph type="body" idx="1"/>
          </p:nvPr>
        </p:nvSpPr>
        <p:spPr>
          <a:xfrm>
            <a:off x="839789" y="131921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9" y="2143127"/>
            <a:ext cx="5157787" cy="3914775"/>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199" y="131921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2" y="2143127"/>
            <a:ext cx="5183188" cy="3914775"/>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Box 14"/>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a:t>
            </a:r>
            <a:r>
              <a:rPr lang="en-US" sz="2000" b="1" i="1" dirty="0" err="1">
                <a:solidFill>
                  <a:srgbClr val="000000"/>
                </a:solidFill>
              </a:rPr>
              <a:t>i</a:t>
            </a:r>
            <a:r>
              <a:rPr lang="en-US" sz="2000" b="1" i="1" dirty="0">
                <a:solidFill>
                  <a:srgbClr val="000000"/>
                </a:solidFill>
              </a:rPr>
              <a:t> t y  -  S e r v </a:t>
            </a:r>
            <a:r>
              <a:rPr lang="en-US" sz="2000" b="1" i="1" dirty="0" err="1">
                <a:solidFill>
                  <a:srgbClr val="000000"/>
                </a:solidFill>
              </a:rPr>
              <a:t>i</a:t>
            </a:r>
            <a:r>
              <a:rPr lang="en-US" sz="2000" b="1" i="1" dirty="0">
                <a:solidFill>
                  <a:srgbClr val="000000"/>
                </a:solidFill>
              </a:rPr>
              <a:t> c e  -  E x c e l </a:t>
            </a:r>
            <a:r>
              <a:rPr lang="en-US" sz="2000" b="1" i="1" dirty="0" err="1">
                <a:solidFill>
                  <a:srgbClr val="000000"/>
                </a:solidFill>
              </a:rPr>
              <a:t>l</a:t>
            </a:r>
            <a:r>
              <a:rPr lang="en-US" sz="2000" b="1" i="1" dirty="0">
                <a:solidFill>
                  <a:srgbClr val="000000"/>
                </a:solidFill>
              </a:rPr>
              <a:t> e n c e</a:t>
            </a:r>
            <a:endParaRPr lang="en-US" sz="2000" dirty="0"/>
          </a:p>
        </p:txBody>
      </p:sp>
    </p:spTree>
    <p:extLst>
      <p:ext uri="{BB962C8B-B14F-4D97-AF65-F5344CB8AC3E}">
        <p14:creationId xmlns:p14="http://schemas.microsoft.com/office/powerpoint/2010/main" val="24714568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TextBox 8"/>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a:t>
            </a:r>
            <a:r>
              <a:rPr lang="en-US" sz="2000" b="1" i="1" dirty="0" err="1">
                <a:solidFill>
                  <a:srgbClr val="000000"/>
                </a:solidFill>
              </a:rPr>
              <a:t>i</a:t>
            </a:r>
            <a:r>
              <a:rPr lang="en-US" sz="2000" b="1" i="1" dirty="0">
                <a:solidFill>
                  <a:srgbClr val="000000"/>
                </a:solidFill>
              </a:rPr>
              <a:t> t y  -  S e r v </a:t>
            </a:r>
            <a:r>
              <a:rPr lang="en-US" sz="2000" b="1" i="1" dirty="0" err="1">
                <a:solidFill>
                  <a:srgbClr val="000000"/>
                </a:solidFill>
              </a:rPr>
              <a:t>i</a:t>
            </a:r>
            <a:r>
              <a:rPr lang="en-US" sz="2000" b="1" i="1" dirty="0">
                <a:solidFill>
                  <a:srgbClr val="000000"/>
                </a:solidFill>
              </a:rPr>
              <a:t> c e  -  E x c e l </a:t>
            </a:r>
            <a:r>
              <a:rPr lang="en-US" sz="2000" b="1" i="1" dirty="0" err="1">
                <a:solidFill>
                  <a:srgbClr val="000000"/>
                </a:solidFill>
              </a:rPr>
              <a:t>l</a:t>
            </a:r>
            <a:r>
              <a:rPr lang="en-US" sz="2000" b="1" i="1" dirty="0">
                <a:solidFill>
                  <a:srgbClr val="000000"/>
                </a:solidFill>
              </a:rPr>
              <a:t> e n c e</a:t>
            </a:r>
            <a:endParaRPr lang="en-US" sz="2000" dirty="0"/>
          </a:p>
        </p:txBody>
      </p:sp>
    </p:spTree>
    <p:extLst>
      <p:ext uri="{BB962C8B-B14F-4D97-AF65-F5344CB8AC3E}">
        <p14:creationId xmlns:p14="http://schemas.microsoft.com/office/powerpoint/2010/main" val="11117693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6326628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7449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13F90F5-40FA-4DA8-8BB1-44A996B1F100}" type="datetime1">
              <a:rPr lang="en-US" smtClean="0"/>
              <a:t>8/29/2024</a:t>
            </a:fld>
            <a:endParaRPr lang="en-US" dirty="0"/>
          </a:p>
        </p:txBody>
      </p:sp>
      <p:sp>
        <p:nvSpPr>
          <p:cNvPr id="6" name="Slide Number Placeholder 5"/>
          <p:cNvSpPr>
            <a:spLocks noGrp="1"/>
          </p:cNvSpPr>
          <p:nvPr>
            <p:ph type="sldNum" sz="quarter" idx="12"/>
          </p:nvPr>
        </p:nvSpPr>
        <p:spPr/>
        <p:txBody>
          <a:bodyPr/>
          <a:lstStyle/>
          <a:p>
            <a:fld id="{50E69181-41B7-4F18-8669-C77A8D9BFF59}" type="slidenum">
              <a:rPr lang="en-US" smtClean="0"/>
              <a:t>‹#›</a:t>
            </a:fld>
            <a:endParaRPr lang="en-US" dirty="0"/>
          </a:p>
        </p:txBody>
      </p:sp>
    </p:spTree>
    <p:extLst>
      <p:ext uri="{BB962C8B-B14F-4D97-AF65-F5344CB8AC3E}">
        <p14:creationId xmlns:p14="http://schemas.microsoft.com/office/powerpoint/2010/main" val="3221827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fld id="{C60A82D0-858F-466F-BEF0-3F36A2ACE174}" type="datetime1">
              <a:rPr lang="en-US" smtClean="0"/>
              <a:t>8/29/2024</a:t>
            </a:fld>
            <a:endParaRPr lang="en-US" dirty="0"/>
          </a:p>
        </p:txBody>
      </p:sp>
      <p:sp>
        <p:nvSpPr>
          <p:cNvPr id="3" name="Rectangle 3"/>
          <p:cNvSpPr>
            <a:spLocks noGrp="1" noChangeArrowheads="1"/>
          </p:cNvSpPr>
          <p:nvPr>
            <p:ph type="sldNum" sz="quarter" idx="11"/>
          </p:nvPr>
        </p:nvSpPr>
        <p:spPr>
          <a:ln/>
        </p:spPr>
        <p:txBody>
          <a:bodyPr/>
          <a:lstStyle>
            <a:lvl1pPr>
              <a:defRPr/>
            </a:lvl1pPr>
          </a:lstStyle>
          <a:p>
            <a:pPr>
              <a:defRPr/>
            </a:pPr>
            <a:fld id="{D2650740-C0EF-4F07-8995-4D7ECE46770B}" type="slidenum">
              <a:rPr lang="en-US"/>
              <a:pPr>
                <a:defRPr/>
              </a:pPr>
              <a:t>‹#›</a:t>
            </a:fld>
            <a:endParaRPr lang="en-US" dirty="0">
              <a:solidFill>
                <a:schemeClr val="bg2"/>
              </a:solidFill>
            </a:endParaRPr>
          </a:p>
        </p:txBody>
      </p:sp>
    </p:spTree>
    <p:extLst>
      <p:ext uri="{BB962C8B-B14F-4D97-AF65-F5344CB8AC3E}">
        <p14:creationId xmlns:p14="http://schemas.microsoft.com/office/powerpoint/2010/main" val="384477528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85434" y="304800"/>
            <a:ext cx="8159751" cy="9144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72565693"/>
      </p:ext>
    </p:extLst>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10751532"/>
      </p:ext>
    </p:extLst>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i t y  -  S e r v i c e  -  E x c e l l e n c e</a:t>
            </a:r>
            <a:endParaRPr lang="en-US" sz="2000" dirty="0">
              <a:solidFill>
                <a:srgbClr val="000000"/>
              </a:solidFill>
            </a:endParaRPr>
          </a:p>
        </p:txBody>
      </p:sp>
    </p:spTree>
    <p:extLst>
      <p:ext uri="{BB962C8B-B14F-4D97-AF65-F5344CB8AC3E}">
        <p14:creationId xmlns:p14="http://schemas.microsoft.com/office/powerpoint/2010/main" val="51593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flipV="1">
            <a:off x="713322" y="1219207"/>
            <a:ext cx="10765367" cy="74613"/>
          </a:xfrm>
          <a:prstGeom prst="rect">
            <a:avLst/>
          </a:prstGeom>
          <a:gradFill rotWithShape="0">
            <a:gsLst>
              <a:gs pos="0">
                <a:srgbClr val="000099"/>
              </a:gs>
              <a:gs pos="50000">
                <a:schemeClr val="accent2"/>
              </a:gs>
              <a:gs pos="100000">
                <a:srgbClr val="000099"/>
              </a:gs>
            </a:gsLst>
            <a:lin ang="18900000" scaled="1"/>
          </a:gradFill>
          <a:ln w="9525">
            <a:noFill/>
            <a:miter lim="800000"/>
            <a:headEnd/>
            <a:tailEnd/>
          </a:ln>
          <a:effectLst/>
        </p:spPr>
        <p:txBody>
          <a:bodyPr wrap="none" anchor="ctr"/>
          <a:lstStyle/>
          <a:p>
            <a:pPr>
              <a:defRPr/>
            </a:pPr>
            <a:endParaRPr lang="en-US" dirty="0">
              <a:solidFill>
                <a:srgbClr val="000000"/>
              </a:solidFill>
            </a:endParaRPr>
          </a:p>
        </p:txBody>
      </p:sp>
      <p:sp>
        <p:nvSpPr>
          <p:cNvPr id="5" name="Rectangle 9"/>
          <p:cNvSpPr>
            <a:spLocks noChangeArrowheads="1"/>
          </p:cNvSpPr>
          <p:nvPr userDrawn="1"/>
        </p:nvSpPr>
        <p:spPr bwMode="auto">
          <a:xfrm flipV="1">
            <a:off x="713322" y="6096000"/>
            <a:ext cx="10765367" cy="76200"/>
          </a:xfrm>
          <a:prstGeom prst="rect">
            <a:avLst/>
          </a:prstGeom>
          <a:gradFill rotWithShape="0">
            <a:gsLst>
              <a:gs pos="0">
                <a:srgbClr val="000099"/>
              </a:gs>
              <a:gs pos="50000">
                <a:schemeClr val="accent2"/>
              </a:gs>
              <a:gs pos="100000">
                <a:srgbClr val="000099"/>
              </a:gs>
            </a:gsLst>
            <a:lin ang="18900000" scaled="1"/>
          </a:gradFill>
          <a:ln w="9525">
            <a:noFill/>
            <a:miter lim="800000"/>
            <a:headEnd/>
            <a:tailEnd/>
          </a:ln>
          <a:effectLst/>
        </p:spPr>
        <p:txBody>
          <a:bodyPr wrap="none" anchor="ctr"/>
          <a:lstStyle/>
          <a:p>
            <a:pPr>
              <a:defRPr/>
            </a:pPr>
            <a:endParaRPr lang="en-US" dirty="0">
              <a:solidFill>
                <a:srgbClr val="000000"/>
              </a:solidFill>
            </a:endParaRPr>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Box 11"/>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i t y  -  S e r v i c e  -  E x c e l </a:t>
            </a:r>
            <a:r>
              <a:rPr lang="en-US" sz="2000" b="1" i="1" dirty="0" err="1">
                <a:solidFill>
                  <a:srgbClr val="000000"/>
                </a:solidFill>
              </a:rPr>
              <a:t>l</a:t>
            </a:r>
            <a:r>
              <a:rPr lang="en-US" sz="2000" b="1" i="1" dirty="0">
                <a:solidFill>
                  <a:srgbClr val="000000"/>
                </a:solidFill>
              </a:rPr>
              <a:t> e n c e</a:t>
            </a:r>
            <a:endParaRPr lang="en-US" sz="2000" dirty="0">
              <a:solidFill>
                <a:srgbClr val="000000"/>
              </a:solidFill>
            </a:endParaRPr>
          </a:p>
        </p:txBody>
      </p:sp>
    </p:spTree>
    <p:extLst>
      <p:ext uri="{BB962C8B-B14F-4D97-AF65-F5344CB8AC3E}">
        <p14:creationId xmlns:p14="http://schemas.microsoft.com/office/powerpoint/2010/main" val="4082468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TextBox 9"/>
          <p:cNvSpPr txBox="1"/>
          <p:nvPr userDrawn="1"/>
        </p:nvSpPr>
        <p:spPr>
          <a:xfrm>
            <a:off x="1725168" y="6171026"/>
            <a:ext cx="8741664" cy="400110"/>
          </a:xfrm>
          <a:prstGeom prst="rect">
            <a:avLst/>
          </a:prstGeom>
          <a:noFill/>
        </p:spPr>
        <p:txBody>
          <a:bodyPr wrap="square" rtlCol="0">
            <a:spAutoFit/>
          </a:bodyPr>
          <a:lstStyle/>
          <a:p>
            <a:pPr algn="ctr"/>
            <a:r>
              <a:rPr lang="en-US" sz="2000" b="1" i="1" dirty="0">
                <a:solidFill>
                  <a:srgbClr val="000000"/>
                </a:solidFill>
              </a:rPr>
              <a:t>I n t e g r i t y  -  S e r v i c e  -  E x c e l </a:t>
            </a:r>
            <a:r>
              <a:rPr lang="en-US" sz="2000" b="1" i="1" dirty="0" err="1">
                <a:solidFill>
                  <a:srgbClr val="000000"/>
                </a:solidFill>
              </a:rPr>
              <a:t>l</a:t>
            </a:r>
            <a:r>
              <a:rPr lang="en-US" sz="2000" b="1" i="1" dirty="0">
                <a:solidFill>
                  <a:srgbClr val="000000"/>
                </a:solidFill>
              </a:rPr>
              <a:t> e n c e</a:t>
            </a:r>
            <a:endParaRPr lang="en-US" sz="2000" dirty="0">
              <a:solidFill>
                <a:srgbClr val="000000"/>
              </a:solidFill>
            </a:endParaRPr>
          </a:p>
        </p:txBody>
      </p:sp>
    </p:spTree>
    <p:extLst>
      <p:ext uri="{BB962C8B-B14F-4D97-AF65-F5344CB8AC3E}">
        <p14:creationId xmlns:p14="http://schemas.microsoft.com/office/powerpoint/2010/main" val="36700969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5.xml"/><Relationship Id="rId5" Type="http://schemas.openxmlformats.org/officeDocument/2006/relationships/image" Target="../media/image4.jpe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image" Target="../media/image1.png"/><Relationship Id="rId5" Type="http://schemas.openxmlformats.org/officeDocument/2006/relationships/slideLayout" Target="../slideLayouts/slideLayout11.xml"/><Relationship Id="rId10" Type="http://schemas.openxmlformats.org/officeDocument/2006/relationships/image" Target="../media/image4.jpeg"/><Relationship Id="rId4" Type="http://schemas.openxmlformats.org/officeDocument/2006/relationships/slideLayout" Target="../slideLayouts/slideLayout10.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5.xml"/><Relationship Id="rId4" Type="http://schemas.openxmlformats.org/officeDocument/2006/relationships/image" Target="../media/image4.jpe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6.xml"/><Relationship Id="rId4"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8.png"/><Relationship Id="rId5" Type="http://schemas.openxmlformats.org/officeDocument/2006/relationships/slideLayout" Target="../slideLayouts/slideLayout23.xml"/><Relationship Id="rId10" Type="http://schemas.openxmlformats.org/officeDocument/2006/relationships/image" Target="../media/image7.jpeg"/><Relationship Id="rId4" Type="http://schemas.openxmlformats.org/officeDocument/2006/relationships/slideLayout" Target="../slideLayouts/slideLayout22.xml"/><Relationship Id="rId9"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985434" y="304800"/>
            <a:ext cx="8159751"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a:t>
            </a:r>
          </a:p>
        </p:txBody>
      </p:sp>
      <p:sp>
        <p:nvSpPr>
          <p:cNvPr id="1027" name="Rectangle 3"/>
          <p:cNvSpPr>
            <a:spLocks noGrp="1" noChangeArrowheads="1"/>
          </p:cNvSpPr>
          <p:nvPr>
            <p:ph type="body" idx="1"/>
          </p:nvPr>
        </p:nvSpPr>
        <p:spPr bwMode="auto">
          <a:xfrm>
            <a:off x="914400" y="1600200"/>
            <a:ext cx="103632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26629" name="Rectangle 5"/>
          <p:cNvSpPr>
            <a:spLocks noChangeArrowheads="1"/>
          </p:cNvSpPr>
          <p:nvPr/>
        </p:nvSpPr>
        <p:spPr bwMode="auto">
          <a:xfrm rot="-10800000">
            <a:off x="508000" y="13716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sz="1800" dirty="0">
              <a:solidFill>
                <a:srgbClr val="000000"/>
              </a:solidFill>
            </a:endParaRPr>
          </a:p>
        </p:txBody>
      </p:sp>
      <p:sp>
        <p:nvSpPr>
          <p:cNvPr id="26630" name="Rectangle 6"/>
          <p:cNvSpPr>
            <a:spLocks noChangeArrowheads="1"/>
          </p:cNvSpPr>
          <p:nvPr/>
        </p:nvSpPr>
        <p:spPr bwMode="auto">
          <a:xfrm rot="-10800000">
            <a:off x="508000" y="64008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sz="1800" dirty="0">
              <a:solidFill>
                <a:srgbClr val="000000"/>
              </a:solidFill>
            </a:endParaRPr>
          </a:p>
        </p:txBody>
      </p:sp>
      <p:sp>
        <p:nvSpPr>
          <p:cNvPr id="10" name="Text Box 8"/>
          <p:cNvSpPr txBox="1">
            <a:spLocks noChangeArrowheads="1"/>
          </p:cNvSpPr>
          <p:nvPr/>
        </p:nvSpPr>
        <p:spPr bwMode="auto">
          <a:xfrm>
            <a:off x="0" y="6492875"/>
            <a:ext cx="12192000" cy="292388"/>
          </a:xfrm>
          <a:prstGeom prst="rect">
            <a:avLst/>
          </a:prstGeom>
          <a:noFill/>
          <a:ln w="9525">
            <a:noFill/>
            <a:miter lim="800000"/>
            <a:headEnd/>
            <a:tailEnd/>
          </a:ln>
          <a:effectLst/>
        </p:spPr>
        <p:txBody>
          <a:bodyPr wrap="square">
            <a:spAutoFit/>
          </a:bodyPr>
          <a:lstStyle/>
          <a:p>
            <a:pPr algn="ctr" eaLnBrk="0" hangingPunct="0">
              <a:spcBef>
                <a:spcPct val="50000"/>
              </a:spcBef>
              <a:defRPr/>
            </a:pPr>
            <a:r>
              <a:rPr lang="en-US" sz="1300" i="1" dirty="0">
                <a:solidFill>
                  <a:srgbClr val="000000"/>
                </a:solidFill>
                <a:latin typeface="Century Schoolbook" pitchFamily="18" charset="0"/>
              </a:rPr>
              <a:t>Prepare to Fight and Win – Take Care of our Airmen/Families – Partner for Success – Preserve our Warrior Culture</a:t>
            </a:r>
          </a:p>
        </p:txBody>
      </p:sp>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35962" y="91328"/>
            <a:ext cx="1304657" cy="1280271"/>
          </a:xfrm>
          <a:prstGeom prst="rect">
            <a:avLst/>
          </a:prstGeom>
        </p:spPr>
      </p:pic>
      <p:pic>
        <p:nvPicPr>
          <p:cNvPr id="4" name="Picture 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639700" y="67799"/>
            <a:ext cx="1291045" cy="1291045"/>
          </a:xfrm>
          <a:prstGeom prst="rect">
            <a:avLst/>
          </a:prstGeom>
        </p:spPr>
      </p:pic>
    </p:spTree>
    <p:extLst>
      <p:ext uri="{BB962C8B-B14F-4D97-AF65-F5344CB8AC3E}">
        <p14:creationId xmlns:p14="http://schemas.microsoft.com/office/powerpoint/2010/main" val="777321275"/>
      </p:ext>
    </p:extLst>
  </p:cSld>
  <p:clrMap bg1="lt1" tx1="dk1" bg2="lt2" tx2="dk2" accent1="accent1" accent2="accent2" accent3="accent3" accent4="accent4" accent5="accent5" accent6="accent6" hlink="hlink" folHlink="folHlink"/>
  <p:sldLayoutIdLst>
    <p:sldLayoutId id="2147483816" r:id="rId1"/>
    <p:sldLayoutId id="2147483914" r:id="rId2"/>
    <p:sldLayoutId id="2147483916" r:id="rId3"/>
    <p:sldLayoutId id="2147483917" r:id="rId4"/>
  </p:sldLayoutIdLst>
  <p:transition>
    <p:wipe dir="d"/>
  </p:transition>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p:titleStyle>
    <p:bodyStyle>
      <a:lvl1pPr marL="342900" indent="-342900" algn="l" rtl="0" eaLnBrk="0" fontAlgn="base" hangingPunct="0">
        <a:spcBef>
          <a:spcPct val="20000"/>
        </a:spcBef>
        <a:spcAft>
          <a:spcPct val="0"/>
        </a:spcAft>
        <a:buClr>
          <a:srgbClr val="151C77"/>
        </a:buClr>
        <a:buSzPct val="80000"/>
        <a:buFont typeface="Wingdings" pitchFamily="2" charset="2"/>
        <a:buChar char="n"/>
        <a:defRPr sz="2400" b="1">
          <a:solidFill>
            <a:srgbClr val="000000"/>
          </a:solidFill>
          <a:latin typeface="+mn-lt"/>
          <a:ea typeface="+mn-ea"/>
          <a:cs typeface="+mn-cs"/>
        </a:defRPr>
      </a:lvl1pPr>
      <a:lvl2pPr marL="742950" indent="-285750" algn="l" rtl="0" eaLnBrk="0" fontAlgn="base" hangingPunct="0">
        <a:spcBef>
          <a:spcPct val="20000"/>
        </a:spcBef>
        <a:spcAft>
          <a:spcPct val="0"/>
        </a:spcAft>
        <a:buClr>
          <a:srgbClr val="151C77"/>
        </a:buClr>
        <a:buSzPct val="80000"/>
        <a:buFont typeface="Wingdings" pitchFamily="2" charset="2"/>
        <a:buChar char="n"/>
        <a:defRPr sz="2000" b="1">
          <a:solidFill>
            <a:schemeClr val="tx1"/>
          </a:solidFill>
          <a:latin typeface="+mn-lt"/>
        </a:defRPr>
      </a:lvl2pPr>
      <a:lvl3pPr marL="1143000" indent="-228600" algn="l" rtl="0" eaLnBrk="0" fontAlgn="base" hangingPunct="0">
        <a:spcBef>
          <a:spcPct val="20000"/>
        </a:spcBef>
        <a:spcAft>
          <a:spcPct val="0"/>
        </a:spcAft>
        <a:buClr>
          <a:srgbClr val="151C77"/>
        </a:buClr>
        <a:buSzPct val="80000"/>
        <a:buFont typeface="Wingdings" pitchFamily="2" charset="2"/>
        <a:buChar char="n"/>
        <a:defRPr sz="1600" b="1">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914400" y="1600200"/>
            <a:ext cx="103632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26629" name="Rectangle 5"/>
          <p:cNvSpPr>
            <a:spLocks noChangeArrowheads="1"/>
          </p:cNvSpPr>
          <p:nvPr/>
        </p:nvSpPr>
        <p:spPr bwMode="auto">
          <a:xfrm rot="-10800000">
            <a:off x="508000" y="13716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sz="1800" dirty="0">
              <a:solidFill>
                <a:srgbClr val="000000"/>
              </a:solidFill>
            </a:endParaRPr>
          </a:p>
        </p:txBody>
      </p:sp>
      <p:sp>
        <p:nvSpPr>
          <p:cNvPr id="26630" name="Rectangle 6"/>
          <p:cNvSpPr>
            <a:spLocks noChangeArrowheads="1"/>
          </p:cNvSpPr>
          <p:nvPr/>
        </p:nvSpPr>
        <p:spPr bwMode="auto">
          <a:xfrm rot="-10800000">
            <a:off x="508000" y="64008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sz="1800" dirty="0">
              <a:solidFill>
                <a:srgbClr val="000000"/>
              </a:solidFill>
            </a:endParaRPr>
          </a:p>
        </p:txBody>
      </p:sp>
      <p:sp>
        <p:nvSpPr>
          <p:cNvPr id="10" name="Text Box 8"/>
          <p:cNvSpPr txBox="1">
            <a:spLocks noChangeArrowheads="1"/>
          </p:cNvSpPr>
          <p:nvPr/>
        </p:nvSpPr>
        <p:spPr bwMode="auto">
          <a:xfrm>
            <a:off x="349251" y="6492875"/>
            <a:ext cx="11442700" cy="369332"/>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en-US" sz="1800" i="1" dirty="0">
                <a:solidFill>
                  <a:srgbClr val="000000"/>
                </a:solidFill>
                <a:latin typeface="Century Schoolbook" pitchFamily="18" charset="0"/>
              </a:rPr>
              <a:t>Prepare to Fight and Win – Take Care of our Airmen – Partner for Success</a:t>
            </a:r>
          </a:p>
        </p:txBody>
      </p:sp>
      <p:pic>
        <p:nvPicPr>
          <p:cNvPr id="1031" name="Picture 9" descr="N:\5CCG\CAG\Graphics\Emblems\AFSPC Shield Trans.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6900" y="-6572250"/>
            <a:ext cx="2385483" cy="1828800"/>
          </a:xfrm>
          <a:prstGeom prst="rect">
            <a:avLst/>
          </a:prstGeom>
          <a:noFill/>
          <a:ln w="9525">
            <a:noFill/>
            <a:miter lim="800000"/>
            <a:headEnd/>
            <a:tailEnd/>
          </a:ln>
        </p:spPr>
      </p:pic>
      <p:sp>
        <p:nvSpPr>
          <p:cNvPr id="12" name="Title 6"/>
          <p:cNvSpPr txBox="1">
            <a:spLocks/>
          </p:cNvSpPr>
          <p:nvPr userDrawn="1"/>
        </p:nvSpPr>
        <p:spPr>
          <a:xfrm>
            <a:off x="1985434" y="381000"/>
            <a:ext cx="8159751" cy="914400"/>
          </a:xfrm>
          <a:prstGeom prst="rect">
            <a:avLst/>
          </a:prstGeom>
        </p:spPr>
        <p:txBody>
          <a:bodyPr/>
          <a:lst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a:lstStyle>
          <a:p>
            <a:pPr algn="ctr">
              <a:defRPr/>
            </a:pPr>
            <a:endParaRPr lang="en-US" sz="4000" kern="0" dirty="0">
              <a:solidFill>
                <a:srgbClr val="2D2DB9">
                  <a:lumMod val="75000"/>
                </a:srgbClr>
              </a:solidFill>
            </a:endParaRPr>
          </a:p>
        </p:txBody>
      </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2071" y="53228"/>
            <a:ext cx="1304657" cy="1280271"/>
          </a:xfrm>
          <a:prstGeom prst="rect">
            <a:avLst/>
          </a:prstGeom>
        </p:spPr>
      </p:pic>
      <p:pic>
        <p:nvPicPr>
          <p:cNvPr id="11" name="Picture 3" descr="N:\5CCG\CAG\06 - Misc\Graphics\Official Emblem Files\5TH COMBAT COMMUNICATIONS GROUP COLOR 2.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563893" y="66678"/>
            <a:ext cx="1501109" cy="1279525"/>
          </a:xfrm>
          <a:prstGeom prst="rect">
            <a:avLst/>
          </a:prstGeom>
          <a:noFill/>
          <a:ln w="9525">
            <a:noFill/>
            <a:miter lim="800000"/>
            <a:headEnd/>
            <a:tailEnd/>
          </a:ln>
        </p:spPr>
      </p:pic>
    </p:spTree>
    <p:extLst>
      <p:ext uri="{BB962C8B-B14F-4D97-AF65-F5344CB8AC3E}">
        <p14:creationId xmlns:p14="http://schemas.microsoft.com/office/powerpoint/2010/main" val="2544870246"/>
      </p:ext>
    </p:extLst>
  </p:cSld>
  <p:clrMap bg1="lt1" tx1="dk1" bg2="lt2" tx2="dk2" accent1="accent1" accent2="accent2" accent3="accent3" accent4="accent4" accent5="accent5" accent6="accent6" hlink="hlink" folHlink="folHlink"/>
  <p:sldLayoutIdLst>
    <p:sldLayoutId id="2147483828" r:id="rId1"/>
  </p:sldLayoutIdLst>
  <p:transition>
    <p:wipe dir="d"/>
  </p:transition>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p:titleStyle>
    <p:bodyStyle>
      <a:lvl1pPr marL="342900" indent="-342900" algn="l" rtl="0" eaLnBrk="0" fontAlgn="base" hangingPunct="0">
        <a:spcBef>
          <a:spcPct val="20000"/>
        </a:spcBef>
        <a:spcAft>
          <a:spcPct val="0"/>
        </a:spcAft>
        <a:buClr>
          <a:srgbClr val="151C77"/>
        </a:buClr>
        <a:buSzPct val="80000"/>
        <a:buFont typeface="Wingdings" pitchFamily="2" charset="2"/>
        <a:buChar char="n"/>
        <a:defRPr sz="2400" b="1">
          <a:solidFill>
            <a:srgbClr val="000000"/>
          </a:solidFill>
          <a:latin typeface="+mn-lt"/>
          <a:ea typeface="+mn-ea"/>
          <a:cs typeface="+mn-cs"/>
        </a:defRPr>
      </a:lvl1pPr>
      <a:lvl2pPr marL="742950" indent="-285750" algn="l" rtl="0" eaLnBrk="0" fontAlgn="base" hangingPunct="0">
        <a:spcBef>
          <a:spcPct val="20000"/>
        </a:spcBef>
        <a:spcAft>
          <a:spcPct val="0"/>
        </a:spcAft>
        <a:buClr>
          <a:srgbClr val="151C77"/>
        </a:buClr>
        <a:buSzPct val="80000"/>
        <a:buFont typeface="Wingdings" pitchFamily="2" charset="2"/>
        <a:buChar char="n"/>
        <a:defRPr sz="2000" b="1">
          <a:solidFill>
            <a:schemeClr val="tx1"/>
          </a:solidFill>
          <a:latin typeface="+mn-lt"/>
        </a:defRPr>
      </a:lvl2pPr>
      <a:lvl3pPr marL="1143000" indent="-228600" algn="l" rtl="0" eaLnBrk="0" fontAlgn="base" hangingPunct="0">
        <a:spcBef>
          <a:spcPct val="20000"/>
        </a:spcBef>
        <a:spcAft>
          <a:spcPct val="0"/>
        </a:spcAft>
        <a:buClr>
          <a:srgbClr val="151C77"/>
        </a:buClr>
        <a:buSzPct val="80000"/>
        <a:buFont typeface="Wingdings" pitchFamily="2" charset="2"/>
        <a:buChar char="n"/>
        <a:defRPr sz="1600" b="1">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914400" y="1600200"/>
            <a:ext cx="103632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26629" name="Rectangle 5"/>
          <p:cNvSpPr>
            <a:spLocks noChangeArrowheads="1"/>
          </p:cNvSpPr>
          <p:nvPr/>
        </p:nvSpPr>
        <p:spPr bwMode="auto">
          <a:xfrm rot="-10800000">
            <a:off x="508000" y="13716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sz="1800" dirty="0">
              <a:solidFill>
                <a:srgbClr val="000000"/>
              </a:solidFill>
            </a:endParaRPr>
          </a:p>
        </p:txBody>
      </p:sp>
      <p:sp>
        <p:nvSpPr>
          <p:cNvPr id="26630" name="Rectangle 6"/>
          <p:cNvSpPr>
            <a:spLocks noChangeArrowheads="1"/>
          </p:cNvSpPr>
          <p:nvPr/>
        </p:nvSpPr>
        <p:spPr bwMode="auto">
          <a:xfrm rot="-10800000">
            <a:off x="508000" y="64008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sz="1800" dirty="0">
              <a:solidFill>
                <a:srgbClr val="000000"/>
              </a:solidFill>
            </a:endParaRPr>
          </a:p>
        </p:txBody>
      </p:sp>
      <p:sp>
        <p:nvSpPr>
          <p:cNvPr id="10" name="Text Box 8"/>
          <p:cNvSpPr txBox="1">
            <a:spLocks noChangeArrowheads="1"/>
          </p:cNvSpPr>
          <p:nvPr/>
        </p:nvSpPr>
        <p:spPr bwMode="auto">
          <a:xfrm>
            <a:off x="349251" y="6492875"/>
            <a:ext cx="11442700" cy="369332"/>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en-US" sz="1800" i="1" dirty="0">
                <a:solidFill>
                  <a:srgbClr val="000000"/>
                </a:solidFill>
                <a:latin typeface="Century Schoolbook" pitchFamily="18" charset="0"/>
              </a:rPr>
              <a:t>Prepare to Fight and Win – Take Care of our Airmen – Partner for Success</a:t>
            </a:r>
          </a:p>
        </p:txBody>
      </p:sp>
      <p:pic>
        <p:nvPicPr>
          <p:cNvPr id="1031" name="Picture 9" descr="N:\5CCG\CAG\Graphics\Emblems\AFSPC Shield Trans.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6900" y="-6572250"/>
            <a:ext cx="2385483" cy="1828800"/>
          </a:xfrm>
          <a:prstGeom prst="rect">
            <a:avLst/>
          </a:prstGeom>
          <a:noFill/>
          <a:ln w="9525">
            <a:noFill/>
            <a:miter lim="800000"/>
            <a:headEnd/>
            <a:tailEnd/>
          </a:ln>
        </p:spPr>
      </p:pic>
      <p:pic>
        <p:nvPicPr>
          <p:cNvPr id="1034" name="Picture 3" descr="N:\5CCG\CAG\06 - Misc\Graphics\Official Emblem Files\5TH COMBAT COMMUNICATIONS GROUP COLOR 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14660" y="66676"/>
            <a:ext cx="1450341" cy="1279525"/>
          </a:xfrm>
          <a:prstGeom prst="rect">
            <a:avLst/>
          </a:prstGeom>
          <a:noFill/>
          <a:ln w="9525">
            <a:noFill/>
            <a:miter lim="800000"/>
            <a:headEnd/>
            <a:tailEnd/>
          </a:ln>
        </p:spPr>
      </p:pic>
      <p:sp>
        <p:nvSpPr>
          <p:cNvPr id="12" name="Title 6"/>
          <p:cNvSpPr txBox="1">
            <a:spLocks/>
          </p:cNvSpPr>
          <p:nvPr userDrawn="1"/>
        </p:nvSpPr>
        <p:spPr>
          <a:xfrm>
            <a:off x="1985434" y="381000"/>
            <a:ext cx="8159751" cy="914400"/>
          </a:xfrm>
          <a:prstGeom prst="rect">
            <a:avLst/>
          </a:prstGeom>
        </p:spPr>
        <p:txBody>
          <a:bodyPr/>
          <a:lst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a:lstStyle>
          <a:p>
            <a:pPr algn="ctr">
              <a:defRPr/>
            </a:pPr>
            <a:endParaRPr lang="en-US" sz="4000" kern="0" dirty="0">
              <a:solidFill>
                <a:srgbClr val="2D2DB9">
                  <a:lumMod val="75000"/>
                </a:srgbClr>
              </a:solidFill>
            </a:endParaRPr>
          </a:p>
        </p:txBody>
      </p:sp>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92394" y="78629"/>
            <a:ext cx="1304657" cy="1280271"/>
          </a:xfrm>
          <a:prstGeom prst="rect">
            <a:avLst/>
          </a:prstGeom>
        </p:spPr>
      </p:pic>
    </p:spTree>
    <p:extLst>
      <p:ext uri="{BB962C8B-B14F-4D97-AF65-F5344CB8AC3E}">
        <p14:creationId xmlns:p14="http://schemas.microsoft.com/office/powerpoint/2010/main" val="1666913749"/>
      </p:ext>
    </p:extLst>
  </p:cSld>
  <p:clrMap bg1="lt1" tx1="dk1" bg2="lt2" tx2="dk2" accent1="accent1" accent2="accent2" accent3="accent3" accent4="accent4" accent5="accent5" accent6="accent6" hlink="hlink" folHlink="folHlink"/>
  <p:sldLayoutIdLst>
    <p:sldLayoutId id="2147483894" r:id="rId1"/>
  </p:sldLayoutIdLst>
  <p:transition>
    <p:wipe dir="d"/>
  </p:transition>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p:titleStyle>
    <p:bodyStyle>
      <a:lvl1pPr marL="342900" indent="-342900" algn="l" rtl="0" eaLnBrk="0" fontAlgn="base" hangingPunct="0">
        <a:spcBef>
          <a:spcPct val="20000"/>
        </a:spcBef>
        <a:spcAft>
          <a:spcPct val="0"/>
        </a:spcAft>
        <a:buClr>
          <a:srgbClr val="151C77"/>
        </a:buClr>
        <a:buSzPct val="80000"/>
        <a:buFont typeface="Wingdings" pitchFamily="2" charset="2"/>
        <a:buChar char="n"/>
        <a:defRPr sz="2400" b="1">
          <a:solidFill>
            <a:srgbClr val="000000"/>
          </a:solidFill>
          <a:latin typeface="+mn-lt"/>
          <a:ea typeface="+mn-ea"/>
          <a:cs typeface="+mn-cs"/>
        </a:defRPr>
      </a:lvl1pPr>
      <a:lvl2pPr marL="742950" indent="-285750" algn="l" rtl="0" eaLnBrk="0" fontAlgn="base" hangingPunct="0">
        <a:spcBef>
          <a:spcPct val="20000"/>
        </a:spcBef>
        <a:spcAft>
          <a:spcPct val="0"/>
        </a:spcAft>
        <a:buClr>
          <a:srgbClr val="151C77"/>
        </a:buClr>
        <a:buSzPct val="80000"/>
        <a:buFont typeface="Wingdings" pitchFamily="2" charset="2"/>
        <a:buChar char="n"/>
        <a:defRPr sz="2000" b="1">
          <a:solidFill>
            <a:schemeClr val="tx1"/>
          </a:solidFill>
          <a:latin typeface="+mn-lt"/>
        </a:defRPr>
      </a:lvl2pPr>
      <a:lvl3pPr marL="1143000" indent="-228600" algn="l" rtl="0" eaLnBrk="0" fontAlgn="base" hangingPunct="0">
        <a:spcBef>
          <a:spcPct val="20000"/>
        </a:spcBef>
        <a:spcAft>
          <a:spcPct val="0"/>
        </a:spcAft>
        <a:buClr>
          <a:srgbClr val="151C77"/>
        </a:buClr>
        <a:buSzPct val="80000"/>
        <a:buFont typeface="Wingdings" pitchFamily="2" charset="2"/>
        <a:buChar char="n"/>
        <a:defRPr sz="1600" b="1">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20800" y="381000"/>
            <a:ext cx="9550400" cy="808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7"/>
          <p:cNvSpPr>
            <a:spLocks noChangeArrowheads="1"/>
          </p:cNvSpPr>
          <p:nvPr userDrawn="1"/>
        </p:nvSpPr>
        <p:spPr bwMode="auto">
          <a:xfrm flipV="1">
            <a:off x="713322" y="1219207"/>
            <a:ext cx="10765367" cy="74613"/>
          </a:xfrm>
          <a:prstGeom prst="rect">
            <a:avLst/>
          </a:prstGeom>
          <a:gradFill rotWithShape="0">
            <a:gsLst>
              <a:gs pos="0">
                <a:srgbClr val="000099"/>
              </a:gs>
              <a:gs pos="50000">
                <a:schemeClr val="accent2"/>
              </a:gs>
              <a:gs pos="100000">
                <a:srgbClr val="000099"/>
              </a:gs>
            </a:gsLst>
            <a:lin ang="18900000" scaled="1"/>
          </a:gradFill>
          <a:ln w="9525">
            <a:noFill/>
            <a:miter lim="800000"/>
            <a:headEnd/>
            <a:tailEnd/>
          </a:ln>
          <a:effectLst/>
        </p:spPr>
        <p:txBody>
          <a:bodyPr wrap="none" anchor="ctr"/>
          <a:lstStyle/>
          <a:p>
            <a:pPr>
              <a:defRPr/>
            </a:pPr>
            <a:endParaRPr lang="en-US" dirty="0">
              <a:solidFill>
                <a:srgbClr val="000000"/>
              </a:solidFill>
            </a:endParaRPr>
          </a:p>
        </p:txBody>
      </p:sp>
      <p:sp>
        <p:nvSpPr>
          <p:cNvPr id="12" name="Rectangle 9"/>
          <p:cNvSpPr>
            <a:spLocks noChangeArrowheads="1"/>
          </p:cNvSpPr>
          <p:nvPr userDrawn="1"/>
        </p:nvSpPr>
        <p:spPr bwMode="auto">
          <a:xfrm flipV="1">
            <a:off x="713322" y="6096000"/>
            <a:ext cx="10765367" cy="76200"/>
          </a:xfrm>
          <a:prstGeom prst="rect">
            <a:avLst/>
          </a:prstGeom>
          <a:gradFill rotWithShape="0">
            <a:gsLst>
              <a:gs pos="0">
                <a:srgbClr val="000099"/>
              </a:gs>
              <a:gs pos="50000">
                <a:schemeClr val="accent2"/>
              </a:gs>
              <a:gs pos="100000">
                <a:srgbClr val="000099"/>
              </a:gs>
            </a:gsLst>
            <a:lin ang="18900000" scaled="1"/>
          </a:gradFill>
          <a:ln w="9525">
            <a:noFill/>
            <a:miter lim="800000"/>
            <a:headEnd/>
            <a:tailEnd/>
          </a:ln>
          <a:effectLst/>
        </p:spPr>
        <p:txBody>
          <a:bodyPr wrap="none" anchor="ctr"/>
          <a:lstStyle/>
          <a:p>
            <a:pPr>
              <a:defRPr/>
            </a:pPr>
            <a:endParaRPr lang="en-US" dirty="0">
              <a:solidFill>
                <a:srgbClr val="000000"/>
              </a:solidFill>
            </a:endParaRPr>
          </a:p>
        </p:txBody>
      </p:sp>
      <p:pic>
        <p:nvPicPr>
          <p:cNvPr id="8" name="Picture 3" descr="N:\5CCG\CAG\06 - Misc\Graphics\Official Emblem Files\5TH COMBAT COMMUNICATIONS GROUP COLOR 2.jp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10957560" y="60960"/>
            <a:ext cx="1234440" cy="1128964"/>
          </a:xfrm>
          <a:prstGeom prst="rect">
            <a:avLst/>
          </a:prstGeom>
          <a:noFill/>
          <a:ln w="9525">
            <a:noFill/>
            <a:miter lim="800000"/>
            <a:headEnd/>
            <a:tailEnd/>
          </a:ln>
        </p:spPr>
      </p:pic>
      <p:pic>
        <p:nvPicPr>
          <p:cNvPr id="11" name="Picture 10"/>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14300" y="60960"/>
            <a:ext cx="1206500" cy="1158247"/>
          </a:xfrm>
          <a:prstGeom prst="rect">
            <a:avLst/>
          </a:prstGeom>
        </p:spPr>
      </p:pic>
    </p:spTree>
    <p:extLst>
      <p:ext uri="{BB962C8B-B14F-4D97-AF65-F5344CB8AC3E}">
        <p14:creationId xmlns:p14="http://schemas.microsoft.com/office/powerpoint/2010/main" val="1653295717"/>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5" r:id="rId3"/>
    <p:sldLayoutId id="2147483846" r:id="rId4"/>
    <p:sldLayoutId id="2147483847" r:id="rId5"/>
    <p:sldLayoutId id="2147483848" r:id="rId6"/>
    <p:sldLayoutId id="2147483849" r:id="rId7"/>
    <p:sldLayoutId id="2147483850" r:id="rId8"/>
  </p:sldLayoutIdLst>
  <p:txStyles>
    <p:titleStyle>
      <a:lvl1pPr algn="ctr" rtl="0" eaLnBrk="0" fontAlgn="base" hangingPunct="0">
        <a:spcBef>
          <a:spcPct val="0"/>
        </a:spcBef>
        <a:spcAft>
          <a:spcPct val="0"/>
        </a:spcAft>
        <a:defRPr sz="3400" b="1">
          <a:solidFill>
            <a:schemeClr val="accent2"/>
          </a:solidFill>
          <a:latin typeface="Arial" pitchFamily="34" charset="0"/>
          <a:ea typeface="+mj-ea"/>
          <a:cs typeface="+mj-cs"/>
        </a:defRPr>
      </a:lvl1pPr>
      <a:lvl2pPr algn="ctr" rtl="0" eaLnBrk="0" fontAlgn="base" hangingPunct="0">
        <a:spcBef>
          <a:spcPct val="0"/>
        </a:spcBef>
        <a:spcAft>
          <a:spcPct val="0"/>
        </a:spcAft>
        <a:defRPr sz="3400" b="1">
          <a:solidFill>
            <a:schemeClr val="accent2"/>
          </a:solidFill>
          <a:latin typeface="Arial" charset="0"/>
        </a:defRPr>
      </a:lvl2pPr>
      <a:lvl3pPr algn="ctr" rtl="0" eaLnBrk="0" fontAlgn="base" hangingPunct="0">
        <a:spcBef>
          <a:spcPct val="0"/>
        </a:spcBef>
        <a:spcAft>
          <a:spcPct val="0"/>
        </a:spcAft>
        <a:defRPr sz="3400" b="1">
          <a:solidFill>
            <a:schemeClr val="accent2"/>
          </a:solidFill>
          <a:latin typeface="Arial" charset="0"/>
        </a:defRPr>
      </a:lvl3pPr>
      <a:lvl4pPr algn="ctr" rtl="0" eaLnBrk="0" fontAlgn="base" hangingPunct="0">
        <a:spcBef>
          <a:spcPct val="0"/>
        </a:spcBef>
        <a:spcAft>
          <a:spcPct val="0"/>
        </a:spcAft>
        <a:defRPr sz="3400" b="1">
          <a:solidFill>
            <a:schemeClr val="accent2"/>
          </a:solidFill>
          <a:latin typeface="Arial" charset="0"/>
        </a:defRPr>
      </a:lvl4pPr>
      <a:lvl5pPr algn="ctr" rtl="0" eaLnBrk="0" fontAlgn="base" hangingPunct="0">
        <a:spcBef>
          <a:spcPct val="0"/>
        </a:spcBef>
        <a:spcAft>
          <a:spcPct val="0"/>
        </a:spcAft>
        <a:defRPr sz="3400" b="1">
          <a:solidFill>
            <a:schemeClr val="accent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914400" y="1600200"/>
            <a:ext cx="103632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26629" name="Rectangle 5"/>
          <p:cNvSpPr>
            <a:spLocks noChangeArrowheads="1"/>
          </p:cNvSpPr>
          <p:nvPr/>
        </p:nvSpPr>
        <p:spPr bwMode="auto">
          <a:xfrm rot="-10800000">
            <a:off x="508000" y="13716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sz="1800" dirty="0">
              <a:solidFill>
                <a:srgbClr val="000000"/>
              </a:solidFill>
            </a:endParaRPr>
          </a:p>
        </p:txBody>
      </p:sp>
      <p:sp>
        <p:nvSpPr>
          <p:cNvPr id="26630" name="Rectangle 6"/>
          <p:cNvSpPr>
            <a:spLocks noChangeArrowheads="1"/>
          </p:cNvSpPr>
          <p:nvPr/>
        </p:nvSpPr>
        <p:spPr bwMode="auto">
          <a:xfrm rot="-10800000">
            <a:off x="508000" y="64008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sz="1800" dirty="0">
              <a:solidFill>
                <a:srgbClr val="000000"/>
              </a:solidFill>
            </a:endParaRPr>
          </a:p>
        </p:txBody>
      </p:sp>
      <p:sp>
        <p:nvSpPr>
          <p:cNvPr id="10" name="Text Box 8"/>
          <p:cNvSpPr txBox="1">
            <a:spLocks noChangeArrowheads="1"/>
          </p:cNvSpPr>
          <p:nvPr/>
        </p:nvSpPr>
        <p:spPr bwMode="auto">
          <a:xfrm>
            <a:off x="349251" y="6492875"/>
            <a:ext cx="11442700" cy="369332"/>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en-US" sz="1800" i="1" dirty="0">
                <a:solidFill>
                  <a:srgbClr val="000000"/>
                </a:solidFill>
                <a:latin typeface="Century Schoolbook" pitchFamily="18" charset="0"/>
              </a:rPr>
              <a:t>Prepare to Fight and Win – Take Care of our Airmen – Partner for Success</a:t>
            </a:r>
          </a:p>
        </p:txBody>
      </p:sp>
      <p:pic>
        <p:nvPicPr>
          <p:cNvPr id="1031" name="Picture 9" descr="N:\5CCG\CAG\Graphics\Emblems\AFSPC Shield Trans.gif"/>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6946900" y="-6572250"/>
            <a:ext cx="2385483" cy="1828800"/>
          </a:xfrm>
          <a:prstGeom prst="rect">
            <a:avLst/>
          </a:prstGeom>
          <a:noFill/>
          <a:ln w="9525">
            <a:noFill/>
            <a:miter lim="800000"/>
            <a:headEnd/>
            <a:tailEnd/>
          </a:ln>
        </p:spPr>
      </p:pic>
      <p:sp>
        <p:nvSpPr>
          <p:cNvPr id="12" name="Title 6"/>
          <p:cNvSpPr txBox="1">
            <a:spLocks/>
          </p:cNvSpPr>
          <p:nvPr userDrawn="1"/>
        </p:nvSpPr>
        <p:spPr>
          <a:xfrm>
            <a:off x="1985434" y="381000"/>
            <a:ext cx="8159751" cy="914400"/>
          </a:xfrm>
          <a:prstGeom prst="rect">
            <a:avLst/>
          </a:prstGeom>
        </p:spPr>
        <p:txBody>
          <a:bodyPr/>
          <a:lst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a:lstStyle>
          <a:p>
            <a:pPr algn="ctr">
              <a:defRPr/>
            </a:pPr>
            <a:endParaRPr lang="en-US" sz="4000" kern="0" dirty="0">
              <a:solidFill>
                <a:srgbClr val="2D2DB9">
                  <a:lumMod val="75000"/>
                </a:srgbClr>
              </a:soli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2071" y="53228"/>
            <a:ext cx="1304657" cy="1280271"/>
          </a:xfrm>
          <a:prstGeom prst="rect">
            <a:avLst/>
          </a:prstGeom>
        </p:spPr>
      </p:pic>
      <p:pic>
        <p:nvPicPr>
          <p:cNvPr id="11" name="Picture 3" descr="N:\5CCG\CAG\06 - Misc\Graphics\Official Emblem Files\5TH COMBAT COMMUNICATIONS GROUP COLOR 2.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833775" y="53228"/>
            <a:ext cx="1358225" cy="1242172"/>
          </a:xfrm>
          <a:prstGeom prst="rect">
            <a:avLst/>
          </a:prstGeom>
          <a:noFill/>
          <a:ln w="9525">
            <a:noFill/>
            <a:miter lim="800000"/>
            <a:headEnd/>
            <a:tailEnd/>
          </a:ln>
        </p:spPr>
      </p:pic>
    </p:spTree>
    <p:extLst>
      <p:ext uri="{BB962C8B-B14F-4D97-AF65-F5344CB8AC3E}">
        <p14:creationId xmlns:p14="http://schemas.microsoft.com/office/powerpoint/2010/main" val="1779816809"/>
      </p:ext>
    </p:extLst>
  </p:cSld>
  <p:clrMap bg1="lt1" tx1="dk1" bg2="lt2" tx2="dk2" accent1="accent1" accent2="accent2" accent3="accent3" accent4="accent4" accent5="accent5" accent6="accent6" hlink="hlink" folHlink="folHlink"/>
  <p:transition>
    <p:wipe dir="d"/>
  </p:transition>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p:titleStyle>
    <p:bodyStyle>
      <a:lvl1pPr marL="342900" indent="-342900" algn="l" rtl="0" eaLnBrk="0" fontAlgn="base" hangingPunct="0">
        <a:spcBef>
          <a:spcPct val="20000"/>
        </a:spcBef>
        <a:spcAft>
          <a:spcPct val="0"/>
        </a:spcAft>
        <a:buClr>
          <a:srgbClr val="151C77"/>
        </a:buClr>
        <a:buSzPct val="80000"/>
        <a:buFont typeface="Wingdings" pitchFamily="2" charset="2"/>
        <a:buChar char="n"/>
        <a:defRPr sz="2400" b="1">
          <a:solidFill>
            <a:srgbClr val="000000"/>
          </a:solidFill>
          <a:latin typeface="+mn-lt"/>
          <a:ea typeface="+mn-ea"/>
          <a:cs typeface="+mn-cs"/>
        </a:defRPr>
      </a:lvl1pPr>
      <a:lvl2pPr marL="742950" indent="-285750" algn="l" rtl="0" eaLnBrk="0" fontAlgn="base" hangingPunct="0">
        <a:spcBef>
          <a:spcPct val="20000"/>
        </a:spcBef>
        <a:spcAft>
          <a:spcPct val="0"/>
        </a:spcAft>
        <a:buClr>
          <a:srgbClr val="151C77"/>
        </a:buClr>
        <a:buSzPct val="80000"/>
        <a:buFont typeface="Wingdings" pitchFamily="2" charset="2"/>
        <a:buChar char="n"/>
        <a:defRPr sz="2000" b="1">
          <a:solidFill>
            <a:schemeClr val="tx1"/>
          </a:solidFill>
          <a:latin typeface="+mn-lt"/>
        </a:defRPr>
      </a:lvl2pPr>
      <a:lvl3pPr marL="1143000" indent="-228600" algn="l" rtl="0" eaLnBrk="0" fontAlgn="base" hangingPunct="0">
        <a:spcBef>
          <a:spcPct val="20000"/>
        </a:spcBef>
        <a:spcAft>
          <a:spcPct val="0"/>
        </a:spcAft>
        <a:buClr>
          <a:srgbClr val="151C77"/>
        </a:buClr>
        <a:buSzPct val="80000"/>
        <a:buFont typeface="Wingdings" pitchFamily="2" charset="2"/>
        <a:buChar char="n"/>
        <a:defRPr sz="1600" b="1">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985434" y="304800"/>
            <a:ext cx="8159751"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a:t>
            </a:r>
          </a:p>
        </p:txBody>
      </p:sp>
      <p:sp>
        <p:nvSpPr>
          <p:cNvPr id="1027" name="Rectangle 3"/>
          <p:cNvSpPr>
            <a:spLocks noGrp="1" noChangeArrowheads="1"/>
          </p:cNvSpPr>
          <p:nvPr>
            <p:ph type="body" idx="1"/>
          </p:nvPr>
        </p:nvSpPr>
        <p:spPr bwMode="auto">
          <a:xfrm>
            <a:off x="914400" y="1600200"/>
            <a:ext cx="103632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26629" name="Rectangle 5"/>
          <p:cNvSpPr>
            <a:spLocks noChangeArrowheads="1"/>
          </p:cNvSpPr>
          <p:nvPr/>
        </p:nvSpPr>
        <p:spPr bwMode="auto">
          <a:xfrm rot="-10800000">
            <a:off x="508000" y="13716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dirty="0">
              <a:solidFill>
                <a:srgbClr val="000000"/>
              </a:solidFill>
            </a:endParaRPr>
          </a:p>
        </p:txBody>
      </p:sp>
      <p:sp>
        <p:nvSpPr>
          <p:cNvPr id="26630" name="Rectangle 6"/>
          <p:cNvSpPr>
            <a:spLocks noChangeArrowheads="1"/>
          </p:cNvSpPr>
          <p:nvPr/>
        </p:nvSpPr>
        <p:spPr bwMode="auto">
          <a:xfrm rot="-10800000">
            <a:off x="508000" y="6400800"/>
            <a:ext cx="11176000" cy="76200"/>
          </a:xfrm>
          <a:prstGeom prst="rect">
            <a:avLst/>
          </a:prstGeom>
          <a:solidFill>
            <a:srgbClr val="1D1D73"/>
          </a:solidFill>
          <a:ln w="9525">
            <a:noFill/>
            <a:miter lim="800000"/>
            <a:headEnd/>
            <a:tailEnd/>
          </a:ln>
          <a:effectLst/>
        </p:spPr>
        <p:txBody>
          <a:bodyPr wrap="none" anchor="ctr"/>
          <a:lstStyle/>
          <a:p>
            <a:pPr algn="ctr" eaLnBrk="0" hangingPunct="0">
              <a:defRPr/>
            </a:pPr>
            <a:endParaRPr lang="en-US" dirty="0">
              <a:solidFill>
                <a:srgbClr val="000000"/>
              </a:solidFill>
            </a:endParaRPr>
          </a:p>
        </p:txBody>
      </p:sp>
      <p:sp>
        <p:nvSpPr>
          <p:cNvPr id="10" name="Text Box 8"/>
          <p:cNvSpPr txBox="1">
            <a:spLocks noChangeArrowheads="1"/>
          </p:cNvSpPr>
          <p:nvPr/>
        </p:nvSpPr>
        <p:spPr bwMode="auto">
          <a:xfrm>
            <a:off x="0" y="6492875"/>
            <a:ext cx="12192000" cy="292388"/>
          </a:xfrm>
          <a:prstGeom prst="rect">
            <a:avLst/>
          </a:prstGeom>
          <a:noFill/>
          <a:ln w="9525">
            <a:noFill/>
            <a:miter lim="800000"/>
            <a:headEnd/>
            <a:tailEnd/>
          </a:ln>
          <a:effectLst/>
        </p:spPr>
        <p:txBody>
          <a:bodyPr wrap="square">
            <a:spAutoFit/>
          </a:bodyPr>
          <a:lstStyle/>
          <a:p>
            <a:pPr algn="ctr" eaLnBrk="0" hangingPunct="0">
              <a:spcBef>
                <a:spcPct val="50000"/>
              </a:spcBef>
              <a:defRPr/>
            </a:pPr>
            <a:r>
              <a:rPr lang="en-US" sz="1300" i="1" dirty="0">
                <a:solidFill>
                  <a:srgbClr val="000000"/>
                </a:solidFill>
                <a:latin typeface="Century Schoolbook" pitchFamily="18" charset="0"/>
              </a:rPr>
              <a:t>Prepare to Fight and Win – Take Care of our Airmen/Families – Partner for Success – Preserve our Warrior Culture</a:t>
            </a:r>
          </a:p>
        </p:txBody>
      </p:sp>
    </p:spTree>
    <p:extLst>
      <p:ext uri="{BB962C8B-B14F-4D97-AF65-F5344CB8AC3E}">
        <p14:creationId xmlns:p14="http://schemas.microsoft.com/office/powerpoint/2010/main" val="3914688007"/>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Lst>
  <p:transition>
    <p:wipe dir="d"/>
  </p:transition>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p:titleStyle>
    <p:bodyStyle>
      <a:lvl1pPr marL="342900" indent="-342900" algn="l" rtl="0" eaLnBrk="0" fontAlgn="base" hangingPunct="0">
        <a:spcBef>
          <a:spcPct val="20000"/>
        </a:spcBef>
        <a:spcAft>
          <a:spcPct val="0"/>
        </a:spcAft>
        <a:buClr>
          <a:srgbClr val="151C77"/>
        </a:buClr>
        <a:buSzPct val="80000"/>
        <a:buFont typeface="Wingdings" pitchFamily="2" charset="2"/>
        <a:buChar char="n"/>
        <a:defRPr sz="2400" b="1">
          <a:solidFill>
            <a:srgbClr val="000000"/>
          </a:solidFill>
          <a:latin typeface="+mn-lt"/>
          <a:ea typeface="+mn-ea"/>
          <a:cs typeface="+mn-cs"/>
        </a:defRPr>
      </a:lvl1pPr>
      <a:lvl2pPr marL="742950" indent="-285750" algn="l" rtl="0" eaLnBrk="0" fontAlgn="base" hangingPunct="0">
        <a:spcBef>
          <a:spcPct val="20000"/>
        </a:spcBef>
        <a:spcAft>
          <a:spcPct val="0"/>
        </a:spcAft>
        <a:buClr>
          <a:srgbClr val="151C77"/>
        </a:buClr>
        <a:buSzPct val="80000"/>
        <a:buFont typeface="Wingdings" pitchFamily="2" charset="2"/>
        <a:buChar char="n"/>
        <a:defRPr sz="2000" b="1">
          <a:solidFill>
            <a:schemeClr val="tx1"/>
          </a:solidFill>
          <a:latin typeface="+mn-lt"/>
        </a:defRPr>
      </a:lvl2pPr>
      <a:lvl3pPr marL="1143000" indent="-228600" algn="l" rtl="0" eaLnBrk="0" fontAlgn="base" hangingPunct="0">
        <a:spcBef>
          <a:spcPct val="20000"/>
        </a:spcBef>
        <a:spcAft>
          <a:spcPct val="0"/>
        </a:spcAft>
        <a:buClr>
          <a:srgbClr val="151C77"/>
        </a:buClr>
        <a:buSzPct val="80000"/>
        <a:buFont typeface="Wingdings" pitchFamily="2" charset="2"/>
        <a:buChar char="n"/>
        <a:defRPr sz="1600" b="1">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20800" y="381000"/>
            <a:ext cx="9550400" cy="808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1" name="Picture 7" descr="52d Combat Communications Sq Patch"/>
          <p:cNvPicPr>
            <a:picLocks noChangeAspect="1" noChangeArrowheads="1"/>
          </p:cNvPicPr>
          <p:nvPr userDrawn="1"/>
        </p:nvPicPr>
        <p:blipFill>
          <a:blip r:embed="rId10" cstate="print"/>
          <a:srcRect/>
          <a:stretch>
            <a:fillRect/>
          </a:stretch>
        </p:blipFill>
        <p:spPr bwMode="auto">
          <a:xfrm>
            <a:off x="10871200" y="76200"/>
            <a:ext cx="1219205" cy="1143000"/>
          </a:xfrm>
          <a:prstGeom prst="rect">
            <a:avLst/>
          </a:prstGeom>
          <a:noFill/>
          <a:ln w="9525">
            <a:noFill/>
            <a:miter lim="800000"/>
            <a:headEnd/>
            <a:tailEnd/>
          </a:ln>
        </p:spPr>
      </p:pic>
      <p:sp>
        <p:nvSpPr>
          <p:cNvPr id="9" name="Rectangle 7"/>
          <p:cNvSpPr>
            <a:spLocks noChangeArrowheads="1"/>
          </p:cNvSpPr>
          <p:nvPr userDrawn="1"/>
        </p:nvSpPr>
        <p:spPr bwMode="auto">
          <a:xfrm flipV="1">
            <a:off x="713322" y="1219207"/>
            <a:ext cx="10765367" cy="74613"/>
          </a:xfrm>
          <a:prstGeom prst="rect">
            <a:avLst/>
          </a:prstGeom>
          <a:gradFill rotWithShape="0">
            <a:gsLst>
              <a:gs pos="0">
                <a:srgbClr val="000099"/>
              </a:gs>
              <a:gs pos="50000">
                <a:schemeClr val="accent2"/>
              </a:gs>
              <a:gs pos="100000">
                <a:srgbClr val="000099"/>
              </a:gs>
            </a:gsLst>
            <a:lin ang="18900000" scaled="1"/>
          </a:gradFill>
          <a:ln w="9525">
            <a:noFill/>
            <a:miter lim="800000"/>
            <a:headEnd/>
            <a:tailEnd/>
          </a:ln>
          <a:effectLst/>
        </p:spPr>
        <p:txBody>
          <a:bodyPr wrap="none" anchor="ctr"/>
          <a:lstStyle/>
          <a:p>
            <a:pPr>
              <a:defRPr/>
            </a:pPr>
            <a:endParaRPr lang="en-US" sz="1800" dirty="0">
              <a:solidFill>
                <a:srgbClr val="000000"/>
              </a:solidFill>
            </a:endParaRPr>
          </a:p>
        </p:txBody>
      </p:sp>
      <p:pic>
        <p:nvPicPr>
          <p:cNvPr id="10" name="Picture 18" descr="5TH COMBAT COMMUNICATIONS GROUP COLOR_trans.gif"/>
          <p:cNvPicPr>
            <a:picLocks noChangeAspect="1"/>
          </p:cNvPicPr>
          <p:nvPr userDrawn="1"/>
        </p:nvPicPr>
        <p:blipFill>
          <a:blip r:embed="rId11" cstate="print"/>
          <a:srcRect/>
          <a:stretch>
            <a:fillRect/>
          </a:stretch>
        </p:blipFill>
        <p:spPr bwMode="auto">
          <a:xfrm>
            <a:off x="213784" y="158750"/>
            <a:ext cx="1017607" cy="977900"/>
          </a:xfrm>
          <a:prstGeom prst="rect">
            <a:avLst/>
          </a:prstGeom>
          <a:noFill/>
          <a:ln w="9525">
            <a:noFill/>
            <a:miter lim="800000"/>
            <a:headEnd/>
            <a:tailEnd/>
          </a:ln>
          <a:effectLst>
            <a:outerShdw blurRad="50800" dist="38100" dir="8100000" sx="103000" sy="103000" algn="tr" rotWithShape="0">
              <a:prstClr val="black">
                <a:alpha val="40000"/>
              </a:prstClr>
            </a:outerShdw>
          </a:effectLst>
        </p:spPr>
      </p:pic>
    </p:spTree>
    <p:extLst>
      <p:ext uri="{BB962C8B-B14F-4D97-AF65-F5344CB8AC3E}">
        <p14:creationId xmlns:p14="http://schemas.microsoft.com/office/powerpoint/2010/main" val="1371435182"/>
      </p:ext>
    </p:extLst>
  </p:cSld>
  <p:clrMap bg1="lt1" tx1="dk1" bg2="lt2" tx2="dk2" accent1="accent1" accent2="accent2" accent3="accent3" accent4="accent4" accent5="accent5" accent6="accent6" hlink="hlink" folHlink="folHlink"/>
  <p:sldLayoutIdLst>
    <p:sldLayoutId id="2147483919" r:id="rId1"/>
    <p:sldLayoutId id="2147483921" r:id="rId2"/>
    <p:sldLayoutId id="2147483922" r:id="rId3"/>
    <p:sldLayoutId id="2147483923" r:id="rId4"/>
    <p:sldLayoutId id="2147483924" r:id="rId5"/>
    <p:sldLayoutId id="2147483925" r:id="rId6"/>
    <p:sldLayoutId id="2147483926" r:id="rId7"/>
    <p:sldLayoutId id="2147483927" r:id="rId8"/>
  </p:sldLayoutIdLst>
  <p:txStyles>
    <p:titleStyle>
      <a:lvl1pPr algn="ctr" rtl="0" eaLnBrk="0" fontAlgn="base" hangingPunct="0">
        <a:spcBef>
          <a:spcPct val="0"/>
        </a:spcBef>
        <a:spcAft>
          <a:spcPct val="0"/>
        </a:spcAft>
        <a:defRPr sz="3400" b="1">
          <a:solidFill>
            <a:schemeClr val="accent2"/>
          </a:solidFill>
          <a:latin typeface="Arial" pitchFamily="34" charset="0"/>
          <a:ea typeface="+mj-ea"/>
          <a:cs typeface="+mj-cs"/>
        </a:defRPr>
      </a:lvl1pPr>
      <a:lvl2pPr algn="ctr" rtl="0" eaLnBrk="0" fontAlgn="base" hangingPunct="0">
        <a:spcBef>
          <a:spcPct val="0"/>
        </a:spcBef>
        <a:spcAft>
          <a:spcPct val="0"/>
        </a:spcAft>
        <a:defRPr sz="3400" b="1">
          <a:solidFill>
            <a:schemeClr val="accent2"/>
          </a:solidFill>
          <a:latin typeface="Arial" charset="0"/>
        </a:defRPr>
      </a:lvl2pPr>
      <a:lvl3pPr algn="ctr" rtl="0" eaLnBrk="0" fontAlgn="base" hangingPunct="0">
        <a:spcBef>
          <a:spcPct val="0"/>
        </a:spcBef>
        <a:spcAft>
          <a:spcPct val="0"/>
        </a:spcAft>
        <a:defRPr sz="3400" b="1">
          <a:solidFill>
            <a:schemeClr val="accent2"/>
          </a:solidFill>
          <a:latin typeface="Arial" charset="0"/>
        </a:defRPr>
      </a:lvl3pPr>
      <a:lvl4pPr algn="ctr" rtl="0" eaLnBrk="0" fontAlgn="base" hangingPunct="0">
        <a:spcBef>
          <a:spcPct val="0"/>
        </a:spcBef>
        <a:spcAft>
          <a:spcPct val="0"/>
        </a:spcAft>
        <a:defRPr sz="3400" b="1">
          <a:solidFill>
            <a:schemeClr val="accent2"/>
          </a:solidFill>
          <a:latin typeface="Arial" charset="0"/>
        </a:defRPr>
      </a:lvl4pPr>
      <a:lvl5pPr algn="ctr" rtl="0" eaLnBrk="0" fontAlgn="base" hangingPunct="0">
        <a:spcBef>
          <a:spcPct val="0"/>
        </a:spcBef>
        <a:spcAft>
          <a:spcPct val="0"/>
        </a:spcAft>
        <a:defRPr sz="3400" b="1">
          <a:solidFill>
            <a:schemeClr val="accent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0.wmf"/></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jpe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cid:2ef4116f-2469-4d47-bdef-31fdb5f1c01c@NAMP111.PROD.OUTLOOK.COM" TargetMode="External"/><Relationship Id="rId4"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44.jpeg"/><Relationship Id="rId5" Type="http://schemas.openxmlformats.org/officeDocument/2006/relationships/image" Target="../media/image43.jpg"/><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13" Type="http://schemas.microsoft.com/office/2007/relationships/hdphoto" Target="../media/hdphoto3.wdp"/><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9.png"/><Relationship Id="rId11" Type="http://schemas.microsoft.com/office/2007/relationships/hdphoto" Target="../media/hdphoto2.wdp"/><Relationship Id="rId5" Type="http://schemas.openxmlformats.org/officeDocument/2006/relationships/image" Target="../media/image18.png"/><Relationship Id="rId15" Type="http://schemas.microsoft.com/office/2007/relationships/hdphoto" Target="../media/hdphoto4.wdp"/><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png"/><Relationship Id="rId14" Type="http://schemas.openxmlformats.org/officeDocument/2006/relationships/image" Target="../media/image2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2983" y="2057400"/>
            <a:ext cx="7772400" cy="3124200"/>
          </a:xfrm>
        </p:spPr>
        <p:txBody>
          <a:bodyPr/>
          <a:lstStyle/>
          <a:p>
            <a:pPr algn="ctr"/>
            <a:r>
              <a:rPr lang="en-US" dirty="0" err="1">
                <a:solidFill>
                  <a:schemeClr val="tx1"/>
                </a:solidFill>
              </a:rPr>
              <a:t>HammeR</a:t>
            </a:r>
            <a:r>
              <a:rPr lang="en-US" dirty="0">
                <a:solidFill>
                  <a:schemeClr val="tx1"/>
                </a:solidFill>
              </a:rPr>
              <a:t> Ace - Site Communications Support</a:t>
            </a:r>
            <a:br>
              <a:rPr lang="en-US" dirty="0">
                <a:solidFill>
                  <a:schemeClr val="tx1"/>
                </a:solidFill>
              </a:rPr>
            </a:br>
            <a:br>
              <a:rPr lang="en-US" sz="2000" dirty="0">
                <a:solidFill>
                  <a:schemeClr val="tx1"/>
                </a:solidFill>
              </a:rPr>
            </a:br>
            <a:r>
              <a:rPr lang="en-US" sz="2000" dirty="0">
                <a:solidFill>
                  <a:schemeClr val="tx1"/>
                </a:solidFill>
              </a:rPr>
              <a:t>If the nearest AD USAF Base is unable to provide mishap site communication support to remote sites Hammer ace is an option for the </a:t>
            </a:r>
            <a:r>
              <a:rPr lang="en-US" sz="2000" dirty="0" err="1">
                <a:solidFill>
                  <a:schemeClr val="tx1"/>
                </a:solidFill>
              </a:rPr>
              <a:t>eoc</a:t>
            </a:r>
            <a:r>
              <a:rPr lang="en-US" sz="2000" dirty="0">
                <a:solidFill>
                  <a:schemeClr val="tx1"/>
                </a:solidFill>
              </a:rPr>
              <a:t> to coordinate with for support</a:t>
            </a:r>
            <a:br>
              <a:rPr lang="en-US" sz="2000" dirty="0">
                <a:solidFill>
                  <a:schemeClr val="tx1"/>
                </a:solidFill>
              </a:rPr>
            </a:br>
            <a:br>
              <a:rPr lang="en-US" dirty="0">
                <a:solidFill>
                  <a:schemeClr val="tx1"/>
                </a:solidFill>
              </a:rPr>
            </a:br>
            <a:br>
              <a:rPr lang="en-US" sz="2800" dirty="0"/>
            </a:br>
            <a:endParaRPr lang="en-US" sz="2800" dirty="0"/>
          </a:p>
        </p:txBody>
      </p:sp>
      <p:sp>
        <p:nvSpPr>
          <p:cNvPr id="3" name="Rectangle 2"/>
          <p:cNvSpPr/>
          <p:nvPr/>
        </p:nvSpPr>
        <p:spPr>
          <a:xfrm>
            <a:off x="1524001" y="304801"/>
            <a:ext cx="9144000" cy="584775"/>
          </a:xfrm>
          <a:prstGeom prst="rect">
            <a:avLst/>
          </a:prstGeom>
        </p:spPr>
        <p:txBody>
          <a:bodyPr wrap="square">
            <a:spAutoFit/>
          </a:bodyPr>
          <a:lstStyle/>
          <a:p>
            <a:pPr algn="ctr"/>
            <a:r>
              <a:rPr lang="en-US" sz="3200" b="1" i="1" kern="0" cap="all" dirty="0">
                <a:solidFill>
                  <a:srgbClr val="151C77"/>
                </a:solidFill>
                <a:ea typeface="+mj-ea"/>
                <a:cs typeface="+mj-cs"/>
              </a:rPr>
              <a:t>emergency COMMUNICATIONS</a:t>
            </a:r>
            <a:endParaRPr lang="en-US" sz="3200" dirty="0"/>
          </a:p>
        </p:txBody>
      </p:sp>
    </p:spTree>
    <p:extLst>
      <p:ext uri="{BB962C8B-B14F-4D97-AF65-F5344CB8AC3E}">
        <p14:creationId xmlns:p14="http://schemas.microsoft.com/office/powerpoint/2010/main" val="310941697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9" name="Object 2"/>
          <p:cNvGraphicFramePr>
            <a:graphicFrameLocks noChangeAspect="1"/>
          </p:cNvGraphicFramePr>
          <p:nvPr/>
        </p:nvGraphicFramePr>
        <p:xfrm>
          <a:off x="4254501" y="1600200"/>
          <a:ext cx="3768725" cy="3424238"/>
        </p:xfrm>
        <a:graphic>
          <a:graphicData uri="http://schemas.openxmlformats.org/presentationml/2006/ole">
            <mc:AlternateContent xmlns:mc="http://schemas.openxmlformats.org/markup-compatibility/2006">
              <mc:Choice xmlns:v="urn:schemas-microsoft-com:vml" Requires="v">
                <p:oleObj name="Document" r:id="rId3" imgW="1132442" imgH="1132442" progId="Word.Document.8">
                  <p:embed/>
                </p:oleObj>
              </mc:Choice>
              <mc:Fallback>
                <p:oleObj name="Document" r:id="rId3" imgW="1132442" imgH="1132442" progId="Word.Document.8">
                  <p:embed/>
                  <p:pic>
                    <p:nvPicPr>
                      <p:cNvPr id="34819"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4501" y="1600200"/>
                        <a:ext cx="3768725" cy="342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291" name="Rectangle 3"/>
          <p:cNvSpPr>
            <a:spLocks noChangeArrowheads="1"/>
          </p:cNvSpPr>
          <p:nvPr/>
        </p:nvSpPr>
        <p:spPr bwMode="auto">
          <a:xfrm>
            <a:off x="2133601" y="1676400"/>
            <a:ext cx="21240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2160" tIns="46080" rIns="92160" bIns="4608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9pPr>
          </a:lstStyle>
          <a:p>
            <a:pPr algn="ctr">
              <a:buClrTx/>
              <a:buFontTx/>
              <a:buNone/>
            </a:pPr>
            <a:r>
              <a:rPr lang="en-US" altLang="en-US" sz="2800" b="1" dirty="0">
                <a:solidFill>
                  <a:schemeClr val="tx1"/>
                </a:solidFill>
                <a:latin typeface="Arial" pitchFamily="34" charset="0"/>
                <a:cs typeface="Arial" pitchFamily="34" charset="0"/>
              </a:rPr>
              <a:t>Satellite</a:t>
            </a:r>
          </a:p>
          <a:p>
            <a:pPr algn="ctr">
              <a:buClrTx/>
              <a:buFontTx/>
              <a:buNone/>
            </a:pPr>
            <a:r>
              <a:rPr lang="en-US" altLang="en-US" sz="2800" b="1" dirty="0">
                <a:solidFill>
                  <a:schemeClr val="tx1"/>
                </a:solidFill>
                <a:latin typeface="Arial" pitchFamily="34" charset="0"/>
                <a:cs typeface="Arial" pitchFamily="34" charset="0"/>
              </a:rPr>
              <a:t>Comms</a:t>
            </a:r>
          </a:p>
        </p:txBody>
      </p:sp>
      <p:sp>
        <p:nvSpPr>
          <p:cNvPr id="12292" name="Rectangle 4"/>
          <p:cNvSpPr>
            <a:spLocks noChangeArrowheads="1"/>
          </p:cNvSpPr>
          <p:nvPr/>
        </p:nvSpPr>
        <p:spPr bwMode="auto">
          <a:xfrm>
            <a:off x="2133600" y="3846512"/>
            <a:ext cx="2133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2160" tIns="46080" rIns="92160" bIns="4608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9pPr>
          </a:lstStyle>
          <a:p>
            <a:pPr algn="ctr">
              <a:buClrTx/>
              <a:buFontTx/>
              <a:buNone/>
            </a:pPr>
            <a:r>
              <a:rPr lang="en-US" altLang="en-US" sz="2800" b="1" dirty="0">
                <a:solidFill>
                  <a:schemeClr val="tx1"/>
                </a:solidFill>
                <a:latin typeface="Arial" pitchFamily="34" charset="0"/>
                <a:cs typeface="Arial" pitchFamily="34" charset="0"/>
              </a:rPr>
              <a:t>Intra-Site</a:t>
            </a:r>
          </a:p>
          <a:p>
            <a:pPr algn="ctr">
              <a:buClrTx/>
              <a:buFontTx/>
              <a:buNone/>
            </a:pPr>
            <a:r>
              <a:rPr lang="en-US" altLang="en-US" sz="2800" b="1" dirty="0">
                <a:solidFill>
                  <a:schemeClr val="tx1"/>
                </a:solidFill>
                <a:latin typeface="Arial" pitchFamily="34" charset="0"/>
                <a:cs typeface="Arial" pitchFamily="34" charset="0"/>
              </a:rPr>
              <a:t>Comms</a:t>
            </a:r>
          </a:p>
        </p:txBody>
      </p:sp>
      <p:sp>
        <p:nvSpPr>
          <p:cNvPr id="12293" name="Rectangle 5"/>
          <p:cNvSpPr>
            <a:spLocks noChangeArrowheads="1"/>
          </p:cNvSpPr>
          <p:nvPr/>
        </p:nvSpPr>
        <p:spPr bwMode="auto">
          <a:xfrm>
            <a:off x="8162926" y="3854450"/>
            <a:ext cx="1895475" cy="138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160" tIns="46080" rIns="92160" bIns="4608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9pPr>
          </a:lstStyle>
          <a:p>
            <a:pPr algn="ctr">
              <a:buClrTx/>
              <a:buFontTx/>
              <a:buNone/>
            </a:pPr>
            <a:r>
              <a:rPr lang="en-US" altLang="en-US" sz="2800" b="1" dirty="0">
                <a:solidFill>
                  <a:schemeClr val="tx1"/>
                </a:solidFill>
                <a:latin typeface="Arial" pitchFamily="34" charset="0"/>
                <a:cs typeface="Arial" pitchFamily="34" charset="0"/>
              </a:rPr>
              <a:t>Organic Power</a:t>
            </a:r>
          </a:p>
          <a:p>
            <a:pPr algn="ctr">
              <a:buClrTx/>
              <a:buFontTx/>
              <a:buNone/>
            </a:pPr>
            <a:r>
              <a:rPr lang="en-US" altLang="en-US" sz="2800" b="1" dirty="0">
                <a:solidFill>
                  <a:schemeClr val="tx1"/>
                </a:solidFill>
                <a:latin typeface="Arial" pitchFamily="34" charset="0"/>
                <a:cs typeface="Arial" pitchFamily="34" charset="0"/>
              </a:rPr>
              <a:t>Options</a:t>
            </a:r>
          </a:p>
        </p:txBody>
      </p:sp>
      <p:sp>
        <p:nvSpPr>
          <p:cNvPr id="12294" name="Rectangle 6"/>
          <p:cNvSpPr>
            <a:spLocks noChangeArrowheads="1"/>
          </p:cNvSpPr>
          <p:nvPr/>
        </p:nvSpPr>
        <p:spPr bwMode="auto">
          <a:xfrm>
            <a:off x="8040688" y="1676400"/>
            <a:ext cx="19415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2160" tIns="46080" rIns="92160" bIns="4608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9pPr>
          </a:lstStyle>
          <a:p>
            <a:pPr algn="ctr">
              <a:buClrTx/>
              <a:buFontTx/>
              <a:buNone/>
            </a:pPr>
            <a:r>
              <a:rPr lang="en-US" altLang="en-US" sz="2800" b="1" dirty="0">
                <a:solidFill>
                  <a:schemeClr val="tx1"/>
                </a:solidFill>
                <a:latin typeface="Arial" pitchFamily="34" charset="0"/>
                <a:cs typeface="Arial" pitchFamily="34" charset="0"/>
              </a:rPr>
              <a:t>Additional</a:t>
            </a:r>
          </a:p>
          <a:p>
            <a:pPr algn="ctr">
              <a:buClrTx/>
              <a:buFontTx/>
              <a:buNone/>
            </a:pPr>
            <a:r>
              <a:rPr lang="en-US" altLang="en-US" sz="2800" b="1" dirty="0">
                <a:solidFill>
                  <a:schemeClr val="tx1"/>
                </a:solidFill>
                <a:latin typeface="Arial" pitchFamily="34" charset="0"/>
                <a:cs typeface="Arial" pitchFamily="34" charset="0"/>
              </a:rPr>
              <a:t>Services</a:t>
            </a:r>
          </a:p>
        </p:txBody>
      </p:sp>
      <p:sp>
        <p:nvSpPr>
          <p:cNvPr id="34824" name="Text Box 7"/>
          <p:cNvSpPr txBox="1">
            <a:spLocks noChangeArrowheads="1"/>
          </p:cNvSpPr>
          <p:nvPr/>
        </p:nvSpPr>
        <p:spPr bwMode="auto">
          <a:xfrm>
            <a:off x="2994025" y="3048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
        <p:nvSpPr>
          <p:cNvPr id="12298" name="Text Box 10"/>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Capabilities Overview</a:t>
            </a:r>
          </a:p>
        </p:txBody>
      </p:sp>
      <p:sp>
        <p:nvSpPr>
          <p:cNvPr id="11" name="Rectangle 5"/>
          <p:cNvSpPr>
            <a:spLocks noChangeArrowheads="1"/>
          </p:cNvSpPr>
          <p:nvPr/>
        </p:nvSpPr>
        <p:spPr bwMode="auto">
          <a:xfrm>
            <a:off x="4876800" y="5226050"/>
            <a:ext cx="2667000" cy="954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2160" tIns="46080" rIns="92160" bIns="4608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itchFamily="18" charset="0"/>
                <a:ea typeface="Microsoft YaHei" pitchFamily="34" charset="-122"/>
              </a:defRPr>
            </a:lvl9pPr>
          </a:lstStyle>
          <a:p>
            <a:pPr algn="ctr">
              <a:buClrTx/>
              <a:buFontTx/>
              <a:buNone/>
            </a:pPr>
            <a:r>
              <a:rPr lang="en-US" altLang="en-US" sz="2800" b="1" dirty="0">
                <a:solidFill>
                  <a:schemeClr val="tx1"/>
                </a:solidFill>
                <a:latin typeface="Arial" pitchFamily="34" charset="0"/>
                <a:cs typeface="Arial" pitchFamily="34" charset="0"/>
              </a:rPr>
              <a:t>Unify Mil / </a:t>
            </a:r>
            <a:r>
              <a:rPr lang="en-US" altLang="en-US" sz="2800" b="1" dirty="0" err="1">
                <a:solidFill>
                  <a:schemeClr val="tx1"/>
                </a:solidFill>
                <a:latin typeface="Arial" pitchFamily="34" charset="0"/>
                <a:cs typeface="Arial" pitchFamily="34" charset="0"/>
              </a:rPr>
              <a:t>Civ</a:t>
            </a:r>
            <a:r>
              <a:rPr lang="en-US" altLang="en-US" sz="2800" b="1" dirty="0">
                <a:solidFill>
                  <a:schemeClr val="tx1"/>
                </a:solidFill>
                <a:latin typeface="Arial" pitchFamily="34" charset="0"/>
                <a:cs typeface="Arial" pitchFamily="34" charset="0"/>
              </a:rPr>
              <a:t> Response</a:t>
            </a:r>
          </a:p>
        </p:txBody>
      </p:sp>
    </p:spTree>
    <p:extLst>
      <p:ext uri="{BB962C8B-B14F-4D97-AF65-F5344CB8AC3E}">
        <p14:creationId xmlns:p14="http://schemas.microsoft.com/office/powerpoint/2010/main" val="93803085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2"/>
          <p:cNvSpPr txBox="1">
            <a:spLocks noChangeArrowheads="1"/>
          </p:cNvSpPr>
          <p:nvPr/>
        </p:nvSpPr>
        <p:spPr bwMode="auto">
          <a:xfrm>
            <a:off x="441326" y="1714500"/>
            <a:ext cx="6846442"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841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1pPr>
            <a:lvl2pPr marL="687388" indent="-287338">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9pPr>
          </a:lstStyle>
          <a:p>
            <a:pPr marL="342900" indent="-342900">
              <a:lnSpc>
                <a:spcPct val="80000"/>
              </a:lnSpc>
              <a:spcBef>
                <a:spcPts val="500"/>
              </a:spcBef>
              <a:buClr>
                <a:srgbClr val="0070C0"/>
              </a:buClr>
              <a:buFont typeface="Wingdings" panose="05000000000000000000" pitchFamily="2" charset="2"/>
              <a:buChar char="§"/>
              <a:defRPr/>
            </a:pPr>
            <a:r>
              <a:rPr lang="en-US" altLang="en-US" b="1" dirty="0" err="1">
                <a:solidFill>
                  <a:schemeClr val="tx1"/>
                </a:solidFill>
                <a:latin typeface="Arial" panose="020B0604020202020204" pitchFamily="34" charset="0"/>
                <a:cs typeface="Arial" panose="020B0604020202020204" pitchFamily="34" charset="0"/>
              </a:rPr>
              <a:t>Comm</a:t>
            </a:r>
            <a:r>
              <a:rPr lang="en-US" altLang="en-US" b="1" dirty="0">
                <a:solidFill>
                  <a:schemeClr val="tx1"/>
                </a:solidFill>
                <a:latin typeface="Arial" panose="020B0604020202020204" pitchFamily="34" charset="0"/>
                <a:cs typeface="Arial" panose="020B0604020202020204" pitchFamily="34" charset="0"/>
              </a:rPr>
              <a:t> Flyaway Kit</a:t>
            </a:r>
          </a:p>
          <a:p>
            <a:pPr marL="742950" lvl="1" indent="-342900">
              <a:lnSpc>
                <a:spcPct val="80000"/>
              </a:lnSpc>
              <a:spcBef>
                <a:spcPts val="500"/>
              </a:spcBef>
              <a:buClr>
                <a:srgbClr val="0070C0"/>
              </a:buClr>
              <a:buFont typeface="Wingdings" panose="05000000000000000000" pitchFamily="2" charset="2"/>
              <a:buChar char="§"/>
              <a:defRPr/>
            </a:pPr>
            <a:r>
              <a:rPr lang="en-US" altLang="en-US" sz="2000" dirty="0">
                <a:solidFill>
                  <a:schemeClr val="tx1"/>
                </a:solidFill>
                <a:latin typeface="Arial" panose="020B0604020202020204" pitchFamily="34" charset="0"/>
                <a:cs typeface="Arial" panose="020B0604020202020204" pitchFamily="34" charset="0"/>
              </a:rPr>
              <a:t>NIPR/SIPR data &amp; voice services</a:t>
            </a:r>
          </a:p>
          <a:p>
            <a:pPr marL="1257300" lvl="2" indent="-342900">
              <a:lnSpc>
                <a:spcPct val="80000"/>
              </a:lnSpc>
              <a:spcBef>
                <a:spcPts val="500"/>
              </a:spcBef>
              <a:buClr>
                <a:srgbClr val="0070C0"/>
              </a:buClr>
              <a:buFont typeface="Wingdings" panose="05000000000000000000" pitchFamily="2" charset="2"/>
              <a:buChar char="§"/>
              <a:defRPr/>
            </a:pPr>
            <a:endParaRPr lang="en-US" altLang="en-US" sz="2000" dirty="0">
              <a:solidFill>
                <a:schemeClr val="tx1"/>
              </a:solidFill>
              <a:latin typeface="Arial" panose="020B0604020202020204" pitchFamily="34" charset="0"/>
              <a:cs typeface="Arial" panose="020B0604020202020204" pitchFamily="34" charset="0"/>
            </a:endParaRPr>
          </a:p>
          <a:p>
            <a:pPr marL="342900" indent="-342900">
              <a:lnSpc>
                <a:spcPct val="80000"/>
              </a:lnSpc>
              <a:spcBef>
                <a:spcPts val="500"/>
              </a:spcBef>
              <a:buClr>
                <a:srgbClr val="0070C0"/>
              </a:buClr>
              <a:buFont typeface="Wingdings" panose="05000000000000000000" pitchFamily="2" charset="2"/>
              <a:buChar char="§"/>
              <a:defRPr/>
            </a:pPr>
            <a:r>
              <a:rPr lang="en-US" altLang="en-US" b="1" dirty="0">
                <a:solidFill>
                  <a:schemeClr val="tx1"/>
                </a:solidFill>
                <a:latin typeface="Arial" panose="020B0604020202020204" pitchFamily="34" charset="0"/>
                <a:cs typeface="Arial" panose="020B0604020202020204" pitchFamily="34" charset="0"/>
              </a:rPr>
              <a:t>International Maritime Satellite (INMARSAT) BGAN</a:t>
            </a:r>
          </a:p>
          <a:p>
            <a:pPr marL="742950" lvl="1" indent="-342900">
              <a:lnSpc>
                <a:spcPct val="80000"/>
              </a:lnSpc>
              <a:spcBef>
                <a:spcPts val="500"/>
              </a:spcBef>
              <a:buClr>
                <a:srgbClr val="0070C0"/>
              </a:buClr>
              <a:buFont typeface="Wingdings" panose="05000000000000000000" pitchFamily="2" charset="2"/>
              <a:buChar char="§"/>
              <a:defRPr/>
            </a:pPr>
            <a:r>
              <a:rPr lang="en-US" altLang="en-US" sz="2000" dirty="0">
                <a:solidFill>
                  <a:schemeClr val="tx1"/>
                </a:solidFill>
                <a:latin typeface="Arial" panose="020B0604020202020204" pitchFamily="34" charset="0"/>
                <a:cs typeface="Arial" panose="020B0604020202020204" pitchFamily="34" charset="0"/>
              </a:rPr>
              <a:t>Worldwide commercial “dirty” internet &amp; voice access</a:t>
            </a:r>
          </a:p>
          <a:p>
            <a:pPr marL="742950" lvl="1" indent="-342900">
              <a:lnSpc>
                <a:spcPct val="80000"/>
              </a:lnSpc>
              <a:spcBef>
                <a:spcPts val="500"/>
              </a:spcBef>
              <a:buClr>
                <a:srgbClr val="0070C0"/>
              </a:buClr>
              <a:buFont typeface="Wingdings" panose="05000000000000000000" pitchFamily="2" charset="2"/>
              <a:buChar char="§"/>
              <a:defRPr/>
            </a:pPr>
            <a:r>
              <a:rPr lang="en-US" altLang="en-US" sz="2000" dirty="0">
                <a:solidFill>
                  <a:schemeClr val="tx1"/>
                </a:solidFill>
                <a:latin typeface="Arial" panose="020B0604020202020204" pitchFamily="34" charset="0"/>
                <a:cs typeface="Arial" panose="020B0604020202020204" pitchFamily="34" charset="0"/>
              </a:rPr>
              <a:t>Mobile/fix terminals</a:t>
            </a:r>
          </a:p>
          <a:p>
            <a:pPr marL="396875" indent="-342900">
              <a:lnSpc>
                <a:spcPct val="80000"/>
              </a:lnSpc>
              <a:spcBef>
                <a:spcPts val="500"/>
              </a:spcBef>
              <a:buClr>
                <a:srgbClr val="0070C0"/>
              </a:buClr>
              <a:buFont typeface="Wingdings" panose="05000000000000000000" pitchFamily="2" charset="2"/>
              <a:buChar char="§"/>
              <a:tabLst/>
              <a:defRPr/>
            </a:pPr>
            <a:endParaRPr lang="en-US" altLang="en-US" sz="2000" b="1" dirty="0">
              <a:solidFill>
                <a:schemeClr val="tx1"/>
              </a:solidFill>
              <a:latin typeface="Arial" panose="020B0604020202020204" pitchFamily="34" charset="0"/>
              <a:cs typeface="Arial" panose="020B0604020202020204" pitchFamily="34" charset="0"/>
            </a:endParaRPr>
          </a:p>
          <a:p>
            <a:pPr marL="396875" indent="-342900">
              <a:lnSpc>
                <a:spcPct val="80000"/>
              </a:lnSpc>
              <a:spcBef>
                <a:spcPts val="500"/>
              </a:spcBef>
              <a:buClr>
                <a:srgbClr val="0070C0"/>
              </a:buClr>
              <a:buFont typeface="Wingdings" panose="05000000000000000000" pitchFamily="2" charset="2"/>
              <a:buChar char="§"/>
              <a:tabLst/>
              <a:defRPr/>
            </a:pPr>
            <a:r>
              <a:rPr lang="en-US" altLang="en-US" b="1" dirty="0">
                <a:solidFill>
                  <a:schemeClr val="tx1"/>
                </a:solidFill>
                <a:latin typeface="Arial" panose="020B0604020202020204" pitchFamily="34" charset="0"/>
                <a:cs typeface="Arial" panose="020B0604020202020204" pitchFamily="34" charset="0"/>
              </a:rPr>
              <a:t>Iridium Phones</a:t>
            </a:r>
          </a:p>
          <a:p>
            <a:pPr marL="800100" lvl="1" indent="-342900">
              <a:lnSpc>
                <a:spcPct val="90000"/>
              </a:lnSpc>
              <a:spcBef>
                <a:spcPts val="500"/>
              </a:spcBef>
              <a:buClr>
                <a:srgbClr val="0070C0"/>
              </a:buClr>
              <a:buFont typeface="Wingdings" panose="05000000000000000000" pitchFamily="2" charset="2"/>
              <a:buChar char="§"/>
              <a:tabLst/>
              <a:defRPr/>
            </a:pPr>
            <a:r>
              <a:rPr lang="en-US" altLang="en-US" sz="2000" dirty="0">
                <a:solidFill>
                  <a:schemeClr val="tx1"/>
                </a:solidFill>
                <a:latin typeface="Arial" panose="020B0604020202020204" pitchFamily="34" charset="0"/>
                <a:cs typeface="Arial" panose="020B0604020202020204" pitchFamily="34" charset="0"/>
              </a:rPr>
              <a:t>Securable up to Secret </a:t>
            </a:r>
          </a:p>
          <a:p>
            <a:pPr marL="800100" lvl="1" indent="-342900">
              <a:lnSpc>
                <a:spcPct val="90000"/>
              </a:lnSpc>
              <a:spcBef>
                <a:spcPts val="500"/>
              </a:spcBef>
              <a:buClr>
                <a:srgbClr val="0070C0"/>
              </a:buClr>
              <a:buFont typeface="Wingdings" panose="05000000000000000000" pitchFamily="2" charset="2"/>
              <a:buChar char="§"/>
              <a:tabLst/>
              <a:defRPr/>
            </a:pPr>
            <a:r>
              <a:rPr lang="en-US" altLang="en-US" sz="2000" dirty="0">
                <a:solidFill>
                  <a:schemeClr val="tx1"/>
                </a:solidFill>
                <a:latin typeface="Arial" panose="020B0604020202020204" pitchFamily="34" charset="0"/>
                <a:cs typeface="Arial" panose="020B0604020202020204" pitchFamily="34" charset="0"/>
              </a:rPr>
              <a:t>Provides DSN access </a:t>
            </a:r>
          </a:p>
          <a:p>
            <a:pPr lvl="1">
              <a:lnSpc>
                <a:spcPct val="80000"/>
              </a:lnSpc>
              <a:spcBef>
                <a:spcPts val="500"/>
              </a:spcBef>
              <a:buClr>
                <a:srgbClr val="FFFFFF"/>
              </a:buClr>
              <a:buFont typeface="Times New Roman" pitchFamily="18" charset="0"/>
              <a:buChar char="•"/>
              <a:defRPr/>
            </a:pPr>
            <a:endParaRPr lang="en-US" altLang="en-US" sz="1800" b="1" dirty="0">
              <a:solidFill>
                <a:schemeClr val="tx1"/>
              </a:solidFill>
            </a:endParaRPr>
          </a:p>
          <a:p>
            <a:pPr lvl="1">
              <a:lnSpc>
                <a:spcPct val="80000"/>
              </a:lnSpc>
              <a:spcBef>
                <a:spcPts val="400"/>
              </a:spcBef>
              <a:defRPr/>
            </a:pPr>
            <a:r>
              <a:rPr lang="en-US" altLang="en-US" sz="1800" b="1" dirty="0">
                <a:solidFill>
                  <a:schemeClr val="tx1"/>
                </a:solidFill>
              </a:rPr>
              <a:t> </a:t>
            </a:r>
          </a:p>
        </p:txBody>
      </p:sp>
      <p:sp>
        <p:nvSpPr>
          <p:cNvPr id="13318" name="Text Box 6"/>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Satellite Communications</a:t>
            </a:r>
          </a:p>
        </p:txBody>
      </p:sp>
      <p:pic>
        <p:nvPicPr>
          <p:cNvPr id="35847" name="Picture 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543800" y="3937000"/>
            <a:ext cx="2876550" cy="21590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3800" y="1600200"/>
            <a:ext cx="2895600" cy="2171700"/>
          </a:xfrm>
          <a:prstGeom prst="rect">
            <a:avLst/>
          </a:prstGeom>
        </p:spPr>
      </p:pic>
    </p:spTree>
    <p:extLst>
      <p:ext uri="{BB962C8B-B14F-4D97-AF65-F5344CB8AC3E}">
        <p14:creationId xmlns:p14="http://schemas.microsoft.com/office/powerpoint/2010/main" val="32119207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35847"/>
                                        </p:tgtEl>
                                        <p:attrNameLst>
                                          <p:attrName>r</p:attrName>
                                        </p:attrNameLst>
                                      </p:cBhvr>
                                    </p:animRot>
                                    <p:animRot by="-240000">
                                      <p:cBhvr>
                                        <p:cTn id="7" dur="200" fill="hold">
                                          <p:stCondLst>
                                            <p:cond delay="200"/>
                                          </p:stCondLst>
                                        </p:cTn>
                                        <p:tgtEl>
                                          <p:spTgt spid="35847"/>
                                        </p:tgtEl>
                                        <p:attrNameLst>
                                          <p:attrName>r</p:attrName>
                                        </p:attrNameLst>
                                      </p:cBhvr>
                                    </p:animRot>
                                    <p:animRot by="240000">
                                      <p:cBhvr>
                                        <p:cTn id="8" dur="200" fill="hold">
                                          <p:stCondLst>
                                            <p:cond delay="400"/>
                                          </p:stCondLst>
                                        </p:cTn>
                                        <p:tgtEl>
                                          <p:spTgt spid="35847"/>
                                        </p:tgtEl>
                                        <p:attrNameLst>
                                          <p:attrName>r</p:attrName>
                                        </p:attrNameLst>
                                      </p:cBhvr>
                                    </p:animRot>
                                    <p:animRot by="-240000">
                                      <p:cBhvr>
                                        <p:cTn id="9" dur="200" fill="hold">
                                          <p:stCondLst>
                                            <p:cond delay="600"/>
                                          </p:stCondLst>
                                        </p:cTn>
                                        <p:tgtEl>
                                          <p:spTgt spid="35847"/>
                                        </p:tgtEl>
                                        <p:attrNameLst>
                                          <p:attrName>r</p:attrName>
                                        </p:attrNameLst>
                                      </p:cBhvr>
                                    </p:animRot>
                                    <p:animRot by="120000">
                                      <p:cBhvr>
                                        <p:cTn id="10" dur="200" fill="hold">
                                          <p:stCondLst>
                                            <p:cond delay="800"/>
                                          </p:stCondLst>
                                        </p:cTn>
                                        <p:tgtEl>
                                          <p:spTgt spid="35847"/>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3"/>
                                        </p:tgtEl>
                                        <p:attrNameLst>
                                          <p:attrName>r</p:attrName>
                                        </p:attrNameLst>
                                      </p:cBhvr>
                                    </p:animRot>
                                    <p:animRot by="-240000">
                                      <p:cBhvr>
                                        <p:cTn id="13" dur="200" fill="hold">
                                          <p:stCondLst>
                                            <p:cond delay="200"/>
                                          </p:stCondLst>
                                        </p:cTn>
                                        <p:tgtEl>
                                          <p:spTgt spid="3"/>
                                        </p:tgtEl>
                                        <p:attrNameLst>
                                          <p:attrName>r</p:attrName>
                                        </p:attrNameLst>
                                      </p:cBhvr>
                                    </p:animRot>
                                    <p:animRot by="240000">
                                      <p:cBhvr>
                                        <p:cTn id="14" dur="200" fill="hold">
                                          <p:stCondLst>
                                            <p:cond delay="400"/>
                                          </p:stCondLst>
                                        </p:cTn>
                                        <p:tgtEl>
                                          <p:spTgt spid="3"/>
                                        </p:tgtEl>
                                        <p:attrNameLst>
                                          <p:attrName>r</p:attrName>
                                        </p:attrNameLst>
                                      </p:cBhvr>
                                    </p:animRot>
                                    <p:animRot by="-240000">
                                      <p:cBhvr>
                                        <p:cTn id="15" dur="200" fill="hold">
                                          <p:stCondLst>
                                            <p:cond delay="600"/>
                                          </p:stCondLst>
                                        </p:cTn>
                                        <p:tgtEl>
                                          <p:spTgt spid="3"/>
                                        </p:tgtEl>
                                        <p:attrNameLst>
                                          <p:attrName>r</p:attrName>
                                        </p:attrNameLst>
                                      </p:cBhvr>
                                    </p:animRot>
                                    <p:animRot by="120000">
                                      <p:cBhvr>
                                        <p:cTn id="16"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 Box 2"/>
          <p:cNvSpPr txBox="1">
            <a:spLocks noChangeArrowheads="1"/>
          </p:cNvSpPr>
          <p:nvPr/>
        </p:nvSpPr>
        <p:spPr bwMode="auto">
          <a:xfrm>
            <a:off x="428626" y="1486306"/>
            <a:ext cx="8855074"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841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1pPr>
            <a:lvl2pPr marL="687388" indent="-287338">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9pPr>
          </a:lstStyle>
          <a:p>
            <a:pPr marL="342900"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Land Mobile Radios </a:t>
            </a:r>
          </a:p>
          <a:p>
            <a:pPr lvl="1">
              <a:spcBef>
                <a:spcPts val="700"/>
              </a:spcBef>
              <a:buClr>
                <a:srgbClr val="0070C0"/>
              </a:buClr>
              <a:buFont typeface="Wingdings" panose="05000000000000000000" pitchFamily="2" charset="2"/>
              <a:buChar char="§"/>
            </a:pPr>
            <a:r>
              <a:rPr lang="en-US" altLang="en-US" sz="1800" dirty="0">
                <a:solidFill>
                  <a:schemeClr val="tx1"/>
                </a:solidFill>
                <a:latin typeface="Arial" pitchFamily="34" charset="0"/>
                <a:cs typeface="Arial" pitchFamily="34" charset="0"/>
              </a:rPr>
              <a:t>Securable, repeated network</a:t>
            </a:r>
          </a:p>
          <a:p>
            <a:pPr lvl="1">
              <a:spcBef>
                <a:spcPts val="700"/>
              </a:spcBef>
              <a:buClr>
                <a:srgbClr val="0070C0"/>
              </a:buClr>
              <a:buFont typeface="Wingdings" panose="05000000000000000000" pitchFamily="2" charset="2"/>
              <a:buChar char="§"/>
            </a:pPr>
            <a:r>
              <a:rPr lang="en-US" altLang="en-US" sz="1800" dirty="0">
                <a:solidFill>
                  <a:schemeClr val="tx1"/>
                </a:solidFill>
                <a:latin typeface="Arial" pitchFamily="34" charset="0"/>
                <a:cs typeface="Arial" pitchFamily="34" charset="0"/>
              </a:rPr>
              <a:t>Permanent CONUS frequency assignment</a:t>
            </a:r>
          </a:p>
          <a:p>
            <a:pPr marL="342900"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VHF / UHF Tactical Radios </a:t>
            </a:r>
          </a:p>
          <a:p>
            <a:pPr lvl="1">
              <a:spcBef>
                <a:spcPts val="700"/>
              </a:spcBef>
              <a:buClr>
                <a:srgbClr val="0070C0"/>
              </a:buClr>
              <a:buFont typeface="Wingdings" panose="05000000000000000000" pitchFamily="2" charset="2"/>
              <a:buChar char="§"/>
            </a:pPr>
            <a:r>
              <a:rPr lang="en-US" altLang="en-US" sz="1800" dirty="0">
                <a:solidFill>
                  <a:schemeClr val="tx1"/>
                </a:solidFill>
                <a:latin typeface="Arial" pitchFamily="34" charset="0"/>
                <a:cs typeface="Arial" pitchFamily="34" charset="0"/>
              </a:rPr>
              <a:t>Line-of-Sight &amp; SATCOM capable</a:t>
            </a:r>
          </a:p>
          <a:p>
            <a:pPr lvl="1">
              <a:spcBef>
                <a:spcPts val="700"/>
              </a:spcBef>
              <a:buClr>
                <a:srgbClr val="0070C0"/>
              </a:buClr>
              <a:buFont typeface="Wingdings" panose="05000000000000000000" pitchFamily="2" charset="2"/>
              <a:buChar char="§"/>
            </a:pPr>
            <a:r>
              <a:rPr lang="en-US" altLang="en-US" sz="1800" dirty="0">
                <a:solidFill>
                  <a:schemeClr val="tx1"/>
                </a:solidFill>
                <a:latin typeface="Arial" pitchFamily="34" charset="0"/>
                <a:cs typeface="Arial" pitchFamily="34" charset="0"/>
              </a:rPr>
              <a:t>Securable, man-pack or vehicle-based configurations</a:t>
            </a:r>
          </a:p>
          <a:p>
            <a:pPr lvl="1">
              <a:spcBef>
                <a:spcPts val="700"/>
              </a:spcBef>
              <a:buClr>
                <a:srgbClr val="0070C0"/>
              </a:buClr>
              <a:buFont typeface="Wingdings" panose="05000000000000000000" pitchFamily="2" charset="2"/>
              <a:buChar char="§"/>
            </a:pPr>
            <a:r>
              <a:rPr lang="en-US" altLang="en-US" sz="1800" dirty="0">
                <a:solidFill>
                  <a:schemeClr val="tx1"/>
                </a:solidFill>
                <a:latin typeface="Arial" pitchFamily="34" charset="0"/>
                <a:cs typeface="Arial" pitchFamily="34" charset="0"/>
              </a:rPr>
              <a:t>Fixed / rotary wing aircraft compatible </a:t>
            </a:r>
          </a:p>
        </p:txBody>
      </p:sp>
      <p:pic>
        <p:nvPicPr>
          <p:cNvPr id="38916"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1"/>
          <a:stretch/>
        </p:blipFill>
        <p:spPr bwMode="auto">
          <a:xfrm>
            <a:off x="6231082" y="3867601"/>
            <a:ext cx="3052618" cy="228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7413" name="Text Box 5"/>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Intra-Site Communications</a:t>
            </a: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58564" y="1562551"/>
            <a:ext cx="2688936" cy="2152559"/>
          </a:xfrm>
          <a:prstGeom prst="rect">
            <a:avLst/>
          </a:prstGeom>
        </p:spPr>
      </p:pic>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29908" y="4152900"/>
            <a:ext cx="3145653" cy="2053042"/>
          </a:xfrm>
          <a:prstGeom prst="rect">
            <a:avLst/>
          </a:prstGeom>
        </p:spPr>
      </p:pic>
    </p:spTree>
    <p:extLst>
      <p:ext uri="{BB962C8B-B14F-4D97-AF65-F5344CB8AC3E}">
        <p14:creationId xmlns:p14="http://schemas.microsoft.com/office/powerpoint/2010/main" val="18380282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8916"/>
                                        </p:tgtEl>
                                        <p:attrNameLst>
                                          <p:attrName>style.visibility</p:attrName>
                                        </p:attrNameLst>
                                      </p:cBhvr>
                                      <p:to>
                                        <p:strVal val="visible"/>
                                      </p:to>
                                    </p:set>
                                    <p:anim calcmode="lin" valueType="num">
                                      <p:cBhvr>
                                        <p:cTn id="13" dur="1000" fill="hold"/>
                                        <p:tgtEl>
                                          <p:spTgt spid="38916"/>
                                        </p:tgtEl>
                                        <p:attrNameLst>
                                          <p:attrName>ppt_w</p:attrName>
                                        </p:attrNameLst>
                                      </p:cBhvr>
                                      <p:tavLst>
                                        <p:tav tm="0">
                                          <p:val>
                                            <p:fltVal val="0"/>
                                          </p:val>
                                        </p:tav>
                                        <p:tav tm="100000">
                                          <p:val>
                                            <p:strVal val="#ppt_w"/>
                                          </p:val>
                                        </p:tav>
                                      </p:tavLst>
                                    </p:anim>
                                    <p:anim calcmode="lin" valueType="num">
                                      <p:cBhvr>
                                        <p:cTn id="14" dur="1000" fill="hold"/>
                                        <p:tgtEl>
                                          <p:spTgt spid="38916"/>
                                        </p:tgtEl>
                                        <p:attrNameLst>
                                          <p:attrName>ppt_h</p:attrName>
                                        </p:attrNameLst>
                                      </p:cBhvr>
                                      <p:tavLst>
                                        <p:tav tm="0">
                                          <p:val>
                                            <p:fltVal val="0"/>
                                          </p:val>
                                        </p:tav>
                                        <p:tav tm="100000">
                                          <p:val>
                                            <p:strVal val="#ppt_h"/>
                                          </p:val>
                                        </p:tav>
                                      </p:tavLst>
                                    </p:anim>
                                    <p:anim calcmode="lin" valueType="num">
                                      <p:cBhvr>
                                        <p:cTn id="15" dur="1000" fill="hold"/>
                                        <p:tgtEl>
                                          <p:spTgt spid="38916"/>
                                        </p:tgtEl>
                                        <p:attrNameLst>
                                          <p:attrName>style.rotation</p:attrName>
                                        </p:attrNameLst>
                                      </p:cBhvr>
                                      <p:tavLst>
                                        <p:tav tm="0">
                                          <p:val>
                                            <p:fltVal val="90"/>
                                          </p:val>
                                        </p:tav>
                                        <p:tav tm="100000">
                                          <p:val>
                                            <p:fltVal val="0"/>
                                          </p:val>
                                        </p:tav>
                                      </p:tavLst>
                                    </p:anim>
                                    <p:animEffect transition="in" filter="fade">
                                      <p:cBhvr>
                                        <p:cTn id="16" dur="1000"/>
                                        <p:tgtEl>
                                          <p:spTgt spid="38916"/>
                                        </p:tgtEl>
                                      </p:cBhvr>
                                    </p:animEffect>
                                  </p:childTnLst>
                                </p:cTn>
                              </p:par>
                              <p:par>
                                <p:cTn id="17" presetID="3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ext Box 2"/>
          <p:cNvSpPr txBox="1">
            <a:spLocks noChangeArrowheads="1"/>
          </p:cNvSpPr>
          <p:nvPr/>
        </p:nvSpPr>
        <p:spPr bwMode="auto">
          <a:xfrm>
            <a:off x="401637" y="1511300"/>
            <a:ext cx="86074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841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9pPr>
          </a:lstStyle>
          <a:p>
            <a:pPr marL="342900"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ACU 5000</a:t>
            </a:r>
          </a:p>
          <a:p>
            <a:pPr marL="800100" lvl="1"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 </a:t>
            </a:r>
            <a:r>
              <a:rPr lang="en-US" altLang="en-US" sz="1800" b="1" dirty="0">
                <a:solidFill>
                  <a:schemeClr val="tx1"/>
                </a:solidFill>
                <a:latin typeface="Arial" pitchFamily="34" charset="0"/>
                <a:cs typeface="Arial" pitchFamily="34" charset="0"/>
              </a:rPr>
              <a:t>On-site radio bridging</a:t>
            </a:r>
          </a:p>
          <a:p>
            <a:pPr marL="742950" lvl="1" indent="-285750">
              <a:spcBef>
                <a:spcPts val="700"/>
              </a:spcBef>
              <a:buClr>
                <a:srgbClr val="0070C0"/>
              </a:buClr>
              <a:buFont typeface="Wingdings" panose="05000000000000000000" pitchFamily="2" charset="2"/>
              <a:buChar char="§"/>
            </a:pPr>
            <a:r>
              <a:rPr lang="en-US" altLang="en-US" sz="1800" b="1" dirty="0">
                <a:solidFill>
                  <a:schemeClr val="tx1"/>
                </a:solidFill>
                <a:latin typeface="Arial" pitchFamily="34" charset="0"/>
                <a:cs typeface="Arial" pitchFamily="34" charset="0"/>
              </a:rPr>
              <a:t> Provides interoperability between all supporting agencies on site</a:t>
            </a:r>
          </a:p>
          <a:p>
            <a:pPr marL="1200150" lvl="2" indent="-285750">
              <a:spcBef>
                <a:spcPts val="700"/>
              </a:spcBef>
              <a:buClr>
                <a:srgbClr val="0070C0"/>
              </a:buClr>
              <a:buFont typeface="Wingdings" panose="05000000000000000000" pitchFamily="2" charset="2"/>
              <a:buChar char="§"/>
            </a:pPr>
            <a:r>
              <a:rPr lang="en-US" altLang="en-US" sz="1800" b="1" dirty="0">
                <a:solidFill>
                  <a:schemeClr val="tx1"/>
                </a:solidFill>
                <a:latin typeface="Arial" pitchFamily="34" charset="0"/>
                <a:cs typeface="Arial" pitchFamily="34" charset="0"/>
              </a:rPr>
              <a:t>  </a:t>
            </a:r>
            <a:r>
              <a:rPr lang="en-US" altLang="en-US" sz="1800" dirty="0">
                <a:solidFill>
                  <a:schemeClr val="tx1"/>
                </a:solidFill>
                <a:latin typeface="Arial" pitchFamily="34" charset="0"/>
                <a:cs typeface="Arial" pitchFamily="34" charset="0"/>
              </a:rPr>
              <a:t>Local, State &amp; Fed LE agencies / FEMA / </a:t>
            </a:r>
            <a:r>
              <a:rPr lang="en-US" altLang="en-US" sz="1800" dirty="0" err="1">
                <a:solidFill>
                  <a:schemeClr val="tx1"/>
                </a:solidFill>
                <a:latin typeface="Arial" pitchFamily="34" charset="0"/>
                <a:cs typeface="Arial" pitchFamily="34" charset="0"/>
              </a:rPr>
              <a:t>Dept</a:t>
            </a:r>
            <a:r>
              <a:rPr lang="en-US" altLang="en-US" sz="1800" dirty="0">
                <a:solidFill>
                  <a:schemeClr val="tx1"/>
                </a:solidFill>
                <a:latin typeface="Arial" pitchFamily="34" charset="0"/>
                <a:cs typeface="Arial" pitchFamily="34" charset="0"/>
              </a:rPr>
              <a:t> of Energy / Etc</a:t>
            </a:r>
            <a:r>
              <a:rPr lang="en-US" altLang="en-US" sz="1800" b="1" dirty="0">
                <a:solidFill>
                  <a:schemeClr val="tx1"/>
                </a:solidFill>
                <a:latin typeface="Arial" pitchFamily="34" charset="0"/>
                <a:cs typeface="Arial" pitchFamily="34" charset="0"/>
              </a:rPr>
              <a:t>.</a:t>
            </a:r>
          </a:p>
        </p:txBody>
      </p:sp>
      <p:sp>
        <p:nvSpPr>
          <p:cNvPr id="16388" name="Text Box 4"/>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Unify Mil / </a:t>
            </a:r>
            <a:r>
              <a:rPr lang="en-US" sz="3600" b="1" i="1" dirty="0" err="1">
                <a:solidFill>
                  <a:srgbClr val="151C77"/>
                </a:solidFill>
                <a:latin typeface="+mj-lt"/>
                <a:ea typeface="+mj-ea"/>
                <a:cs typeface="+mj-cs"/>
              </a:rPr>
              <a:t>Civ</a:t>
            </a:r>
            <a:r>
              <a:rPr lang="en-US" sz="3600" b="1" i="1" dirty="0">
                <a:solidFill>
                  <a:srgbClr val="151C77"/>
                </a:solidFill>
                <a:latin typeface="+mj-lt"/>
                <a:ea typeface="+mj-ea"/>
                <a:cs typeface="+mj-cs"/>
              </a:rPr>
              <a:t> Response</a:t>
            </a:r>
          </a:p>
        </p:txBody>
      </p:sp>
      <p:pic>
        <p:nvPicPr>
          <p:cNvPr id="8194" name="Picture 2" descr="3f7c9ad3-10d5-4b84-a25c-3200788b9e5e@NAMP1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7500" y="3134050"/>
            <a:ext cx="393700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92421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ext Box 2"/>
          <p:cNvSpPr txBox="1">
            <a:spLocks noChangeArrowheads="1"/>
          </p:cNvSpPr>
          <p:nvPr/>
        </p:nvSpPr>
        <p:spPr bwMode="auto">
          <a:xfrm>
            <a:off x="1800225" y="1447800"/>
            <a:ext cx="4122738"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841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1pPr>
            <a:lvl2pPr marL="687388" indent="-287338">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9pPr>
          </a:lstStyle>
          <a:p>
            <a:pPr marL="342900"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Battery</a:t>
            </a:r>
          </a:p>
          <a:p>
            <a:pPr marL="342900"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Solar cells</a:t>
            </a:r>
          </a:p>
          <a:p>
            <a:pPr marL="342900"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Inverters</a:t>
            </a:r>
          </a:p>
          <a:p>
            <a:pPr>
              <a:spcBef>
                <a:spcPts val="1250"/>
              </a:spcBef>
            </a:pPr>
            <a:endParaRPr lang="en-US" altLang="en-US" sz="1800" b="1" dirty="0">
              <a:solidFill>
                <a:srgbClr val="C2C2C2"/>
              </a:solidFill>
            </a:endParaRPr>
          </a:p>
        </p:txBody>
      </p:sp>
      <p:sp>
        <p:nvSpPr>
          <p:cNvPr id="18436" name="Text Box 4"/>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Organic Power Options</a:t>
            </a:r>
          </a:p>
        </p:txBody>
      </p:sp>
      <p:pic>
        <p:nvPicPr>
          <p:cNvPr id="39943"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15001" y="1447800"/>
            <a:ext cx="4479925" cy="336613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2"/>
          <p:cNvSpPr>
            <a:spLocks noChangeArrowheads="1"/>
          </p:cNvSpPr>
          <p:nvPr/>
        </p:nvSpPr>
        <p:spPr bwMode="auto">
          <a:xfrm>
            <a:off x="777551" y="1945788"/>
            <a:ext cx="687977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6145" name="Picture 1" descr="cid:2ef4116f-2469-4d47-bdef-31fdb5f1c01c@NAMP111.PROD.OUTLOOK.COM"/>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1800225" y="3505457"/>
            <a:ext cx="3489262" cy="2616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8246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943"/>
                                        </p:tgtEl>
                                        <p:attrNameLst>
                                          <p:attrName>style.visibility</p:attrName>
                                        </p:attrNameLst>
                                      </p:cBhvr>
                                      <p:to>
                                        <p:strVal val="visible"/>
                                      </p:to>
                                    </p:set>
                                    <p:anim calcmode="lin" valueType="num">
                                      <p:cBhvr>
                                        <p:cTn id="7" dur="500" fill="hold"/>
                                        <p:tgtEl>
                                          <p:spTgt spid="39943"/>
                                        </p:tgtEl>
                                        <p:attrNameLst>
                                          <p:attrName>ppt_w</p:attrName>
                                        </p:attrNameLst>
                                      </p:cBhvr>
                                      <p:tavLst>
                                        <p:tav tm="0">
                                          <p:val>
                                            <p:fltVal val="0"/>
                                          </p:val>
                                        </p:tav>
                                        <p:tav tm="100000">
                                          <p:val>
                                            <p:strVal val="#ppt_w"/>
                                          </p:val>
                                        </p:tav>
                                      </p:tavLst>
                                    </p:anim>
                                    <p:anim calcmode="lin" valueType="num">
                                      <p:cBhvr>
                                        <p:cTn id="8" dur="500" fill="hold"/>
                                        <p:tgtEl>
                                          <p:spTgt spid="39943"/>
                                        </p:tgtEl>
                                        <p:attrNameLst>
                                          <p:attrName>ppt_h</p:attrName>
                                        </p:attrNameLst>
                                      </p:cBhvr>
                                      <p:tavLst>
                                        <p:tav tm="0">
                                          <p:val>
                                            <p:fltVal val="0"/>
                                          </p:val>
                                        </p:tav>
                                        <p:tav tm="100000">
                                          <p:val>
                                            <p:strVal val="#ppt_h"/>
                                          </p:val>
                                        </p:tav>
                                      </p:tavLst>
                                    </p:anim>
                                    <p:animEffect transition="in" filter="fade">
                                      <p:cBhvr>
                                        <p:cTn id="9" dur="500"/>
                                        <p:tgtEl>
                                          <p:spTgt spid="39943"/>
                                        </p:tgtEl>
                                      </p:cBhvr>
                                    </p:animEffect>
                                  </p:childTnLst>
                                </p:cTn>
                              </p:par>
                              <p:par>
                                <p:cTn id="10" presetID="53" presetClass="entr" presetSubtype="16" fill="hold" nodeType="withEffect">
                                  <p:stCondLst>
                                    <p:cond delay="0"/>
                                  </p:stCondLst>
                                  <p:childTnLst>
                                    <p:set>
                                      <p:cBhvr>
                                        <p:cTn id="11" dur="1" fill="hold">
                                          <p:stCondLst>
                                            <p:cond delay="0"/>
                                          </p:stCondLst>
                                        </p:cTn>
                                        <p:tgtEl>
                                          <p:spTgt spid="6145"/>
                                        </p:tgtEl>
                                        <p:attrNameLst>
                                          <p:attrName>style.visibility</p:attrName>
                                        </p:attrNameLst>
                                      </p:cBhvr>
                                      <p:to>
                                        <p:strVal val="visible"/>
                                      </p:to>
                                    </p:set>
                                    <p:anim calcmode="lin" valueType="num">
                                      <p:cBhvr>
                                        <p:cTn id="12" dur="500" fill="hold"/>
                                        <p:tgtEl>
                                          <p:spTgt spid="6145"/>
                                        </p:tgtEl>
                                        <p:attrNameLst>
                                          <p:attrName>ppt_w</p:attrName>
                                        </p:attrNameLst>
                                      </p:cBhvr>
                                      <p:tavLst>
                                        <p:tav tm="0">
                                          <p:val>
                                            <p:fltVal val="0"/>
                                          </p:val>
                                        </p:tav>
                                        <p:tav tm="100000">
                                          <p:val>
                                            <p:strVal val="#ppt_w"/>
                                          </p:val>
                                        </p:tav>
                                      </p:tavLst>
                                    </p:anim>
                                    <p:anim calcmode="lin" valueType="num">
                                      <p:cBhvr>
                                        <p:cTn id="13" dur="500" fill="hold"/>
                                        <p:tgtEl>
                                          <p:spTgt spid="6145"/>
                                        </p:tgtEl>
                                        <p:attrNameLst>
                                          <p:attrName>ppt_h</p:attrName>
                                        </p:attrNameLst>
                                      </p:cBhvr>
                                      <p:tavLst>
                                        <p:tav tm="0">
                                          <p:val>
                                            <p:fltVal val="0"/>
                                          </p:val>
                                        </p:tav>
                                        <p:tav tm="100000">
                                          <p:val>
                                            <p:strVal val="#ppt_h"/>
                                          </p:val>
                                        </p:tav>
                                      </p:tavLst>
                                    </p:anim>
                                    <p:animEffect transition="in" filter="fade">
                                      <p:cBhvr>
                                        <p:cTn id="14" dur="500"/>
                                        <p:tgtEl>
                                          <p:spTgt spid="6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 Box 2"/>
          <p:cNvSpPr txBox="1">
            <a:spLocks noChangeArrowheads="1"/>
          </p:cNvSpPr>
          <p:nvPr/>
        </p:nvSpPr>
        <p:spPr bwMode="auto">
          <a:xfrm>
            <a:off x="1804988" y="1447800"/>
            <a:ext cx="770731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841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1pPr>
            <a:lvl2pPr marL="687388" indent="-287338">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9pPr>
          </a:lstStyle>
          <a:p>
            <a:pPr marL="342900" indent="-342900">
              <a:lnSpc>
                <a:spcPct val="90000"/>
              </a:lnSpc>
              <a:spcBef>
                <a:spcPts val="5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VTC capes: Global Video Services (GVS) through DCO</a:t>
            </a:r>
          </a:p>
          <a:p>
            <a:pPr marL="342900" indent="-342900">
              <a:lnSpc>
                <a:spcPct val="90000"/>
              </a:lnSpc>
              <a:spcBef>
                <a:spcPts val="500"/>
              </a:spcBef>
              <a:buClr>
                <a:srgbClr val="0070C0"/>
              </a:buClr>
              <a:buFont typeface="Wingdings" panose="05000000000000000000" pitchFamily="2" charset="2"/>
              <a:buChar char="§"/>
            </a:pPr>
            <a:endParaRPr lang="en-US" altLang="en-US" sz="2000" b="1" dirty="0">
              <a:solidFill>
                <a:schemeClr val="tx1"/>
              </a:solidFill>
              <a:latin typeface="Arial" pitchFamily="34" charset="0"/>
              <a:cs typeface="Arial" pitchFamily="34" charset="0"/>
            </a:endParaRPr>
          </a:p>
          <a:p>
            <a:pPr marL="342900" indent="-342900">
              <a:lnSpc>
                <a:spcPct val="90000"/>
              </a:lnSpc>
              <a:spcBef>
                <a:spcPts val="5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Photo &amp; Video Systems</a:t>
            </a:r>
          </a:p>
          <a:p>
            <a:pPr marL="285750" indent="-285750">
              <a:lnSpc>
                <a:spcPct val="90000"/>
              </a:lnSpc>
              <a:spcBef>
                <a:spcPts val="500"/>
              </a:spcBef>
              <a:buClr>
                <a:srgbClr val="0070C0"/>
              </a:buClr>
              <a:buFont typeface="Wingdings" panose="05000000000000000000" pitchFamily="2" charset="2"/>
              <a:buChar char="§"/>
            </a:pPr>
            <a:endParaRPr lang="en-US" altLang="en-US" sz="1400" b="1" dirty="0">
              <a:solidFill>
                <a:schemeClr val="tx1"/>
              </a:solidFill>
              <a:latin typeface="Arial" pitchFamily="34" charset="0"/>
              <a:cs typeface="Arial" pitchFamily="34" charset="0"/>
            </a:endParaRPr>
          </a:p>
          <a:p>
            <a:pPr marL="342900" indent="-342900">
              <a:lnSpc>
                <a:spcPct val="90000"/>
              </a:lnSpc>
              <a:spcBef>
                <a:spcPts val="5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GPS (for field mapping)</a:t>
            </a:r>
          </a:p>
          <a:p>
            <a:pPr marL="285750" indent="-285750">
              <a:lnSpc>
                <a:spcPct val="90000"/>
              </a:lnSpc>
              <a:spcBef>
                <a:spcPts val="500"/>
              </a:spcBef>
              <a:buClr>
                <a:srgbClr val="0070C0"/>
              </a:buClr>
              <a:buFont typeface="Wingdings" panose="05000000000000000000" pitchFamily="2" charset="2"/>
              <a:buChar char="§"/>
            </a:pPr>
            <a:endParaRPr lang="en-US" altLang="en-US" sz="1400" b="1" dirty="0">
              <a:solidFill>
                <a:schemeClr val="tx1"/>
              </a:solidFill>
              <a:latin typeface="Arial" pitchFamily="34" charset="0"/>
              <a:cs typeface="Arial" pitchFamily="34" charset="0"/>
            </a:endParaRPr>
          </a:p>
          <a:p>
            <a:pPr marL="342900" indent="-342900">
              <a:lnSpc>
                <a:spcPct val="90000"/>
              </a:lnSpc>
              <a:spcBef>
                <a:spcPts val="5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Satellite TV To-Go</a:t>
            </a:r>
          </a:p>
          <a:p>
            <a:pPr marL="285750" indent="-285750">
              <a:lnSpc>
                <a:spcPct val="90000"/>
              </a:lnSpc>
              <a:spcBef>
                <a:spcPts val="500"/>
              </a:spcBef>
              <a:buClr>
                <a:srgbClr val="0070C0"/>
              </a:buClr>
              <a:buFont typeface="Wingdings" panose="05000000000000000000" pitchFamily="2" charset="2"/>
              <a:buChar char="§"/>
            </a:pPr>
            <a:endParaRPr lang="en-US" altLang="en-US" sz="1400" b="1" dirty="0">
              <a:solidFill>
                <a:schemeClr val="tx1"/>
              </a:solidFill>
              <a:latin typeface="Arial" pitchFamily="34" charset="0"/>
              <a:cs typeface="Arial" pitchFamily="34" charset="0"/>
            </a:endParaRPr>
          </a:p>
          <a:p>
            <a:pPr marL="342900" indent="-342900">
              <a:lnSpc>
                <a:spcPct val="90000"/>
              </a:lnSpc>
              <a:spcBef>
                <a:spcPts val="5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Mobile C4 capes</a:t>
            </a:r>
          </a:p>
          <a:p>
            <a:pPr marL="342900" indent="-342900">
              <a:lnSpc>
                <a:spcPct val="90000"/>
              </a:lnSpc>
              <a:spcBef>
                <a:spcPts val="500"/>
              </a:spcBef>
              <a:buClr>
                <a:srgbClr val="0070C0"/>
              </a:buClr>
              <a:buFont typeface="Wingdings" panose="05000000000000000000" pitchFamily="2" charset="2"/>
              <a:buChar char="§"/>
            </a:pPr>
            <a:endParaRPr lang="en-US" altLang="en-US" sz="2000" b="1" dirty="0">
              <a:solidFill>
                <a:schemeClr val="tx1"/>
              </a:solidFill>
              <a:latin typeface="Arial" pitchFamily="34" charset="0"/>
              <a:cs typeface="Arial" pitchFamily="34" charset="0"/>
            </a:endParaRPr>
          </a:p>
          <a:p>
            <a:pPr marL="342900" indent="-342900">
              <a:lnSpc>
                <a:spcPct val="90000"/>
              </a:lnSpc>
              <a:spcBef>
                <a:spcPts val="5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Laptop computers</a:t>
            </a:r>
          </a:p>
          <a:p>
            <a:pPr lvl="1">
              <a:lnSpc>
                <a:spcPct val="90000"/>
              </a:lnSpc>
              <a:spcBef>
                <a:spcPts val="500"/>
              </a:spcBef>
              <a:buClr>
                <a:srgbClr val="0070C0"/>
              </a:buClr>
              <a:buFont typeface="Wingdings" panose="05000000000000000000" pitchFamily="2" charset="2"/>
              <a:buChar char="§"/>
            </a:pPr>
            <a:r>
              <a:rPr lang="en-US" altLang="en-US" sz="1800" dirty="0">
                <a:solidFill>
                  <a:schemeClr val="tx1"/>
                </a:solidFill>
                <a:latin typeface="Arial" pitchFamily="34" charset="0"/>
                <a:cs typeface="Arial" pitchFamily="34" charset="0"/>
              </a:rPr>
              <a:t>SIPR, NIPR &amp; Comm</a:t>
            </a:r>
          </a:p>
          <a:p>
            <a:pPr marL="285750" indent="-285750">
              <a:lnSpc>
                <a:spcPct val="90000"/>
              </a:lnSpc>
              <a:spcBef>
                <a:spcPts val="500"/>
              </a:spcBef>
              <a:buClr>
                <a:srgbClr val="0070C0"/>
              </a:buClr>
              <a:buFont typeface="Wingdings" panose="05000000000000000000" pitchFamily="2" charset="2"/>
              <a:buChar char="§"/>
            </a:pPr>
            <a:endParaRPr lang="en-US" altLang="en-US" sz="1400" b="1" dirty="0">
              <a:solidFill>
                <a:schemeClr val="tx1"/>
              </a:solidFill>
              <a:latin typeface="Arial" pitchFamily="34" charset="0"/>
              <a:cs typeface="Arial" pitchFamily="34" charset="0"/>
            </a:endParaRPr>
          </a:p>
          <a:p>
            <a:pPr marL="342900" indent="-342900">
              <a:lnSpc>
                <a:spcPct val="90000"/>
              </a:lnSpc>
              <a:spcBef>
                <a:spcPts val="5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Printer &amp; Scanner</a:t>
            </a:r>
          </a:p>
        </p:txBody>
      </p:sp>
      <p:sp>
        <p:nvSpPr>
          <p:cNvPr id="19461" name="Text Box 5"/>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Additional Services</a:t>
            </a:r>
          </a:p>
        </p:txBody>
      </p:sp>
      <p:pic>
        <p:nvPicPr>
          <p:cNvPr id="40966"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5133920" y="3200400"/>
            <a:ext cx="5153081" cy="298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01443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fade">
                                      <p:cBhvr>
                                        <p:cTn id="7" dur="2000"/>
                                        <p:tgtEl>
                                          <p:spTgt spid="40966"/>
                                        </p:tgtEl>
                                      </p:cBhvr>
                                    </p:animEffect>
                                    <p:anim calcmode="lin" valueType="num">
                                      <p:cBhvr>
                                        <p:cTn id="8" dur="2000" fill="hold"/>
                                        <p:tgtEl>
                                          <p:spTgt spid="40966"/>
                                        </p:tgtEl>
                                        <p:attrNameLst>
                                          <p:attrName>ppt_w</p:attrName>
                                        </p:attrNameLst>
                                      </p:cBhvr>
                                      <p:tavLst>
                                        <p:tav tm="0" fmla="#ppt_w*sin(2.5*pi*$)">
                                          <p:val>
                                            <p:fltVal val="0"/>
                                          </p:val>
                                        </p:tav>
                                        <p:tav tm="100000">
                                          <p:val>
                                            <p:fltVal val="1"/>
                                          </p:val>
                                        </p:tav>
                                      </p:tavLst>
                                    </p:anim>
                                    <p:anim calcmode="lin" valueType="num">
                                      <p:cBhvr>
                                        <p:cTn id="9" dur="2000" fill="hold"/>
                                        <p:tgtEl>
                                          <p:spTgt spid="409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2"/>
          <p:cNvSpPr txBox="1">
            <a:spLocks noChangeArrowheads="1"/>
          </p:cNvSpPr>
          <p:nvPr/>
        </p:nvSpPr>
        <p:spPr bwMode="auto">
          <a:xfrm>
            <a:off x="2379663" y="1282701"/>
            <a:ext cx="7432675" cy="5041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85750" indent="-284163">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Times New Roman" pitchFamily="18" charset="0"/>
                <a:ea typeface="Microsoft YaHei" charset="-122"/>
              </a:defRPr>
            </a:lvl1pPr>
            <a:lvl2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Times New Roman" pitchFamily="18" charset="0"/>
                <a:ea typeface="Microsoft YaHei" charset="-122"/>
              </a:defRPr>
            </a:lvl2pPr>
            <a:lvl3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Times New Roman" pitchFamily="18" charset="0"/>
                <a:ea typeface="Microsoft YaHei" charset="-122"/>
              </a:defRPr>
            </a:lvl3pPr>
            <a:lvl4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Times New Roman" pitchFamily="18" charset="0"/>
                <a:ea typeface="Microsoft YaHei" charset="-122"/>
              </a:defRPr>
            </a:lvl4pPr>
            <a:lvl5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Times New Roman" pitchFamily="18" charset="0"/>
                <a:ea typeface="Microsoft YaHei"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Times New Roman" pitchFamily="18" charset="0"/>
                <a:ea typeface="Microsoft YaHei"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Times New Roman" pitchFamily="18" charset="0"/>
                <a:ea typeface="Microsoft YaHei"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Times New Roman" pitchFamily="18" charset="0"/>
                <a:ea typeface="Microsoft YaHei"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bg1"/>
                </a:solidFill>
                <a:latin typeface="Times New Roman" pitchFamily="18" charset="0"/>
                <a:ea typeface="Microsoft YaHei" charset="-122"/>
              </a:defRPr>
            </a:lvl9pPr>
          </a:lstStyle>
          <a:p>
            <a:pPr>
              <a:lnSpc>
                <a:spcPct val="80000"/>
              </a:lnSpc>
              <a:spcBef>
                <a:spcPts val="500"/>
              </a:spcBef>
              <a:buFont typeface="Times New Roman" pitchFamily="18" charset="0"/>
              <a:buChar char="•"/>
              <a:defRPr/>
            </a:pPr>
            <a:endParaRPr lang="en-US" altLang="en-US" sz="1400" b="1" dirty="0">
              <a:solidFill>
                <a:srgbClr val="000000"/>
              </a:solidFill>
              <a:latin typeface="Arial" panose="020B0604020202020204" pitchFamily="34" charset="0"/>
              <a:cs typeface="Arial" panose="020B0604020202020204" pitchFamily="34" charset="0"/>
            </a:endParaRP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highlight>
                  <a:srgbClr val="FFFF00"/>
                </a:highlight>
                <a:latin typeface="Arial" panose="020B0604020202020204" pitchFamily="34" charset="0"/>
                <a:cs typeface="Arial" panose="020B0604020202020204" pitchFamily="34" charset="0"/>
              </a:rPr>
              <a:t>May 18, USAF ANG C-130 Mishap; Savannah, GA</a:t>
            </a:r>
          </a:p>
          <a:p>
            <a:pPr marL="287337" indent="-285750">
              <a:lnSpc>
                <a:spcPct val="80000"/>
              </a:lnSpc>
              <a:spcBef>
                <a:spcPts val="500"/>
              </a:spcBef>
              <a:buClr>
                <a:srgbClr val="0070C0"/>
              </a:buClr>
              <a:buFont typeface="Wingdings" panose="05000000000000000000" pitchFamily="2" charset="2"/>
              <a:buChar char="§"/>
              <a:defRPr/>
            </a:pPr>
            <a:r>
              <a:rPr lang="en-US" altLang="en-US" sz="1600" dirty="0">
                <a:solidFill>
                  <a:srgbClr val="000000"/>
                </a:solidFill>
                <a:latin typeface="Arial" panose="020B0604020202020204" pitchFamily="34" charset="0"/>
                <a:cs typeface="Arial" panose="020B0604020202020204" pitchFamily="34" charset="0"/>
              </a:rPr>
              <a:t>Jun 18, Mighty Guardian; Naval Base Kitsap-Bangor, WA</a:t>
            </a: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highlight>
                  <a:srgbClr val="FFFF00"/>
                </a:highlight>
                <a:latin typeface="Arial" panose="020B0604020202020204" pitchFamily="34" charset="0"/>
                <a:cs typeface="Arial" panose="020B0604020202020204" pitchFamily="34" charset="0"/>
              </a:rPr>
              <a:t>Jun 18, USAF A-29 Test Aircraft Mishap, White Sands Missile Range, NM</a:t>
            </a: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highlight>
                  <a:srgbClr val="FFFF00"/>
                </a:highlight>
                <a:latin typeface="Arial" panose="020B0604020202020204" pitchFamily="34" charset="0"/>
                <a:cs typeface="Arial" panose="020B0604020202020204" pitchFamily="34" charset="0"/>
              </a:rPr>
              <a:t>Aug 18, USAF T-38 Mishap; Woodward, OK</a:t>
            </a: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latin typeface="Arial" panose="020B0604020202020204" pitchFamily="34" charset="0"/>
                <a:cs typeface="Arial" panose="020B0604020202020204" pitchFamily="34" charset="0"/>
              </a:rPr>
              <a:t>Sep 18, Hurricane Florence; Langley AFB, VA</a:t>
            </a:r>
          </a:p>
          <a:p>
            <a:pPr marL="287337" indent="-285750">
              <a:lnSpc>
                <a:spcPct val="80000"/>
              </a:lnSpc>
              <a:spcBef>
                <a:spcPts val="500"/>
              </a:spcBef>
              <a:buClr>
                <a:srgbClr val="0070C0"/>
              </a:buClr>
              <a:buFont typeface="Wingdings" panose="05000000000000000000" pitchFamily="2" charset="2"/>
              <a:buChar char="§"/>
              <a:defRPr/>
            </a:pPr>
            <a:r>
              <a:rPr lang="en-US" altLang="en-US" sz="1600" dirty="0">
                <a:solidFill>
                  <a:srgbClr val="000000"/>
                </a:solidFill>
                <a:latin typeface="Arial" panose="020B0604020202020204" pitchFamily="34" charset="0"/>
                <a:cs typeface="Arial" panose="020B0604020202020204" pitchFamily="34" charset="0"/>
              </a:rPr>
              <a:t>Oct 18, DCRF FTX; Camp Blanding, FL</a:t>
            </a: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latin typeface="Arial" panose="020B0604020202020204" pitchFamily="34" charset="0"/>
                <a:cs typeface="Arial" panose="020B0604020202020204" pitchFamily="34" charset="0"/>
              </a:rPr>
              <a:t>Nov 18, USMC UH-1Y; Parker Dam, AZ </a:t>
            </a:r>
          </a:p>
          <a:p>
            <a:pPr marL="287337" indent="-285750">
              <a:lnSpc>
                <a:spcPct val="80000"/>
              </a:lnSpc>
              <a:spcBef>
                <a:spcPts val="500"/>
              </a:spcBef>
              <a:buClr>
                <a:srgbClr val="0070C0"/>
              </a:buClr>
              <a:buFont typeface="Wingdings" panose="05000000000000000000" pitchFamily="2" charset="2"/>
              <a:buChar char="§"/>
              <a:defRPr/>
            </a:pPr>
            <a:r>
              <a:rPr lang="en-US" altLang="en-US" sz="1600" dirty="0">
                <a:solidFill>
                  <a:srgbClr val="000000"/>
                </a:solidFill>
                <a:latin typeface="Arial" panose="020B0604020202020204" pitchFamily="34" charset="0"/>
                <a:cs typeface="Arial" panose="020B0604020202020204" pitchFamily="34" charset="0"/>
              </a:rPr>
              <a:t>Mar 19, Desert Ice 10; </a:t>
            </a:r>
            <a:r>
              <a:rPr lang="en-US" altLang="en-US" sz="1600" dirty="0" err="1">
                <a:solidFill>
                  <a:srgbClr val="000000"/>
                </a:solidFill>
                <a:latin typeface="Arial" panose="020B0604020202020204" pitchFamily="34" charset="0"/>
                <a:cs typeface="Arial" panose="020B0604020202020204" pitchFamily="34" charset="0"/>
              </a:rPr>
              <a:t>Dugway</a:t>
            </a:r>
            <a:r>
              <a:rPr lang="en-US" altLang="en-US" sz="1600" dirty="0">
                <a:solidFill>
                  <a:srgbClr val="000000"/>
                </a:solidFill>
                <a:latin typeface="Arial" panose="020B0604020202020204" pitchFamily="34" charset="0"/>
                <a:cs typeface="Arial" panose="020B0604020202020204" pitchFamily="34" charset="0"/>
              </a:rPr>
              <a:t> Proving Ground, UT</a:t>
            </a:r>
          </a:p>
          <a:p>
            <a:pPr marL="287337" indent="-285750">
              <a:lnSpc>
                <a:spcPct val="80000"/>
              </a:lnSpc>
              <a:spcBef>
                <a:spcPts val="500"/>
              </a:spcBef>
              <a:buClr>
                <a:srgbClr val="0070C0"/>
              </a:buClr>
              <a:buFont typeface="Wingdings" panose="05000000000000000000" pitchFamily="2" charset="2"/>
              <a:buChar char="§"/>
              <a:defRPr/>
            </a:pPr>
            <a:r>
              <a:rPr lang="en-US" altLang="en-US" sz="1600" dirty="0">
                <a:solidFill>
                  <a:schemeClr val="tx1"/>
                </a:solidFill>
                <a:latin typeface="Arial" panose="020B0604020202020204" pitchFamily="34" charset="0"/>
                <a:cs typeface="Arial" panose="020B0604020202020204" pitchFamily="34" charset="0"/>
              </a:rPr>
              <a:t>Apr 19, Guardian Response; </a:t>
            </a:r>
            <a:r>
              <a:rPr lang="en-US" altLang="en-US" sz="1600" dirty="0">
                <a:solidFill>
                  <a:srgbClr val="000000"/>
                </a:solidFill>
                <a:latin typeface="Arial" panose="020B0604020202020204" pitchFamily="34" charset="0"/>
                <a:cs typeface="Arial" panose="020B0604020202020204" pitchFamily="34" charset="0"/>
              </a:rPr>
              <a:t>Camp </a:t>
            </a:r>
            <a:r>
              <a:rPr lang="en-US" altLang="en-US" sz="1600" dirty="0" err="1">
                <a:solidFill>
                  <a:srgbClr val="000000"/>
                </a:solidFill>
                <a:latin typeface="Arial" panose="020B0604020202020204" pitchFamily="34" charset="0"/>
                <a:cs typeface="Arial" panose="020B0604020202020204" pitchFamily="34" charset="0"/>
              </a:rPr>
              <a:t>Atterbury</a:t>
            </a:r>
            <a:r>
              <a:rPr lang="en-US" altLang="en-US" sz="1600" dirty="0">
                <a:solidFill>
                  <a:srgbClr val="000000"/>
                </a:solidFill>
                <a:latin typeface="Arial" panose="020B0604020202020204" pitchFamily="34" charset="0"/>
                <a:cs typeface="Arial" panose="020B0604020202020204" pitchFamily="34" charset="0"/>
              </a:rPr>
              <a:t>, IN</a:t>
            </a: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latin typeface="Arial" panose="020B0604020202020204" pitchFamily="34" charset="0"/>
                <a:cs typeface="Arial" panose="020B0604020202020204" pitchFamily="34" charset="0"/>
              </a:rPr>
              <a:t>Aug 19, Navy F/A-18 Mishap, China Lake, Ca</a:t>
            </a: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highlight>
                  <a:srgbClr val="FFFF00"/>
                </a:highlight>
                <a:latin typeface="Arial" panose="020B0604020202020204" pitchFamily="34" charset="0"/>
                <a:cs typeface="Arial" panose="020B0604020202020204" pitchFamily="34" charset="0"/>
              </a:rPr>
              <a:t>Dec 20, USAF F-16 Mishap; Hiawatha, MI</a:t>
            </a:r>
          </a:p>
          <a:p>
            <a:pPr marL="287337" indent="-285750">
              <a:lnSpc>
                <a:spcPct val="80000"/>
              </a:lnSpc>
              <a:spcBef>
                <a:spcPts val="500"/>
              </a:spcBef>
              <a:buClr>
                <a:srgbClr val="0070C0"/>
              </a:buClr>
              <a:buFont typeface="Wingdings" panose="05000000000000000000" pitchFamily="2" charset="2"/>
              <a:buChar char="§"/>
              <a:defRPr/>
            </a:pPr>
            <a:r>
              <a:rPr lang="en-US" altLang="en-US" sz="1600" dirty="0">
                <a:solidFill>
                  <a:schemeClr val="tx1"/>
                </a:solidFill>
                <a:latin typeface="Arial" panose="020B0604020202020204" pitchFamily="34" charset="0"/>
                <a:cs typeface="Arial" panose="020B0604020202020204" pitchFamily="34" charset="0"/>
              </a:rPr>
              <a:t>Apr 21, Guardian Response; </a:t>
            </a:r>
            <a:r>
              <a:rPr lang="en-US" altLang="en-US" sz="1600" dirty="0">
                <a:solidFill>
                  <a:srgbClr val="000000"/>
                </a:solidFill>
                <a:latin typeface="Arial" panose="020B0604020202020204" pitchFamily="34" charset="0"/>
                <a:cs typeface="Arial" panose="020B0604020202020204" pitchFamily="34" charset="0"/>
              </a:rPr>
              <a:t>Camp </a:t>
            </a:r>
            <a:r>
              <a:rPr lang="en-US" altLang="en-US" sz="1600" dirty="0" err="1">
                <a:solidFill>
                  <a:srgbClr val="000000"/>
                </a:solidFill>
                <a:latin typeface="Arial" panose="020B0604020202020204" pitchFamily="34" charset="0"/>
                <a:cs typeface="Arial" panose="020B0604020202020204" pitchFamily="34" charset="0"/>
              </a:rPr>
              <a:t>Atterbury</a:t>
            </a:r>
            <a:r>
              <a:rPr lang="en-US" altLang="en-US" sz="1600" dirty="0">
                <a:solidFill>
                  <a:srgbClr val="000000"/>
                </a:solidFill>
                <a:latin typeface="Arial" panose="020B0604020202020204" pitchFamily="34" charset="0"/>
                <a:cs typeface="Arial" panose="020B0604020202020204" pitchFamily="34" charset="0"/>
              </a:rPr>
              <a:t>, IN</a:t>
            </a:r>
            <a:endParaRPr lang="en-US" altLang="en-US" sz="1600" b="1" dirty="0">
              <a:solidFill>
                <a:srgbClr val="000000"/>
              </a:solidFill>
              <a:latin typeface="Arial" panose="020B0604020202020204" pitchFamily="34" charset="0"/>
              <a:cs typeface="Arial" panose="020B0604020202020204" pitchFamily="34" charset="0"/>
            </a:endParaRPr>
          </a:p>
          <a:p>
            <a:pPr marL="287337" indent="-285750">
              <a:lnSpc>
                <a:spcPct val="80000"/>
              </a:lnSpc>
              <a:spcBef>
                <a:spcPts val="500"/>
              </a:spcBef>
              <a:buClr>
                <a:srgbClr val="0070C0"/>
              </a:buClr>
              <a:buFont typeface="Wingdings" panose="05000000000000000000" pitchFamily="2" charset="2"/>
              <a:buChar char="§"/>
              <a:defRPr/>
            </a:pPr>
            <a:r>
              <a:rPr lang="en-US" altLang="en-US" sz="1600" dirty="0">
                <a:solidFill>
                  <a:srgbClr val="000000"/>
                </a:solidFill>
                <a:latin typeface="Arial" panose="020B0604020202020204" pitchFamily="34" charset="0"/>
                <a:cs typeface="Arial" panose="020B0604020202020204" pitchFamily="34" charset="0"/>
              </a:rPr>
              <a:t>Jun 21, Desert Ice 21; Fort Bragg, NC</a:t>
            </a: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latin typeface="Arial" panose="020B0604020202020204" pitchFamily="34" charset="0"/>
                <a:cs typeface="Arial" panose="020B0604020202020204" pitchFamily="34" charset="0"/>
              </a:rPr>
              <a:t>Oct 21, Navy F/A-18 Mishap, China Lake, Ca</a:t>
            </a:r>
          </a:p>
          <a:p>
            <a:pPr marL="287337" indent="-285750">
              <a:lnSpc>
                <a:spcPct val="80000"/>
              </a:lnSpc>
              <a:spcBef>
                <a:spcPts val="500"/>
              </a:spcBef>
              <a:buClr>
                <a:srgbClr val="0070C0"/>
              </a:buClr>
              <a:buFont typeface="Wingdings" panose="05000000000000000000" pitchFamily="2" charset="2"/>
              <a:buChar char="§"/>
              <a:defRPr/>
            </a:pPr>
            <a:r>
              <a:rPr lang="en-US" altLang="en-US" sz="1600" dirty="0">
                <a:solidFill>
                  <a:srgbClr val="000000"/>
                </a:solidFill>
                <a:latin typeface="Arial" panose="020B0604020202020204" pitchFamily="34" charset="0"/>
                <a:cs typeface="Arial" panose="020B0604020202020204" pitchFamily="34" charset="0"/>
              </a:rPr>
              <a:t>Mar 22, Desert Ice 22; </a:t>
            </a:r>
            <a:r>
              <a:rPr lang="en-US" altLang="en-US" sz="1600" dirty="0" err="1">
                <a:solidFill>
                  <a:srgbClr val="000000"/>
                </a:solidFill>
                <a:latin typeface="Arial" panose="020B0604020202020204" pitchFamily="34" charset="0"/>
                <a:cs typeface="Arial" panose="020B0604020202020204" pitchFamily="34" charset="0"/>
              </a:rPr>
              <a:t>Dugway</a:t>
            </a:r>
            <a:r>
              <a:rPr lang="en-US" altLang="en-US" sz="1600" dirty="0">
                <a:solidFill>
                  <a:srgbClr val="000000"/>
                </a:solidFill>
                <a:latin typeface="Arial" panose="020B0604020202020204" pitchFamily="34" charset="0"/>
                <a:cs typeface="Arial" panose="020B0604020202020204" pitchFamily="34" charset="0"/>
              </a:rPr>
              <a:t> Proving Ground, UT</a:t>
            </a:r>
          </a:p>
          <a:p>
            <a:pPr marL="287337" indent="-285750">
              <a:lnSpc>
                <a:spcPct val="80000"/>
              </a:lnSpc>
              <a:spcBef>
                <a:spcPts val="500"/>
              </a:spcBef>
              <a:buClr>
                <a:srgbClr val="0070C0"/>
              </a:buClr>
              <a:buFont typeface="Wingdings" panose="05000000000000000000" pitchFamily="2" charset="2"/>
              <a:buChar char="§"/>
              <a:defRPr/>
            </a:pPr>
            <a:r>
              <a:rPr lang="en-US" altLang="en-US" sz="1600" dirty="0">
                <a:solidFill>
                  <a:srgbClr val="000000"/>
                </a:solidFill>
                <a:latin typeface="Arial" panose="020B0604020202020204" pitchFamily="34" charset="0"/>
                <a:cs typeface="Arial" panose="020B0604020202020204" pitchFamily="34" charset="0"/>
              </a:rPr>
              <a:t>May 22, Guardian Response; Camp </a:t>
            </a:r>
            <a:r>
              <a:rPr lang="en-US" altLang="en-US" sz="1600" dirty="0" err="1">
                <a:solidFill>
                  <a:srgbClr val="000000"/>
                </a:solidFill>
                <a:latin typeface="Arial" panose="020B0604020202020204" pitchFamily="34" charset="0"/>
                <a:cs typeface="Arial" panose="020B0604020202020204" pitchFamily="34" charset="0"/>
              </a:rPr>
              <a:t>Atterbury</a:t>
            </a:r>
            <a:r>
              <a:rPr lang="en-US" altLang="en-US" sz="1600" dirty="0">
                <a:solidFill>
                  <a:srgbClr val="000000"/>
                </a:solidFill>
                <a:latin typeface="Arial" panose="020B0604020202020204" pitchFamily="34" charset="0"/>
                <a:cs typeface="Arial" panose="020B0604020202020204" pitchFamily="34" charset="0"/>
              </a:rPr>
              <a:t>, IN</a:t>
            </a: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latin typeface="Arial" panose="020B0604020202020204" pitchFamily="34" charset="0"/>
                <a:cs typeface="Arial" panose="020B0604020202020204" pitchFamily="34" charset="0"/>
              </a:rPr>
              <a:t>June 22, Navy F/A-18 Mishap, Near </a:t>
            </a:r>
            <a:r>
              <a:rPr lang="en-US" altLang="en-US" sz="1600" b="1" dirty="0" err="1">
                <a:solidFill>
                  <a:srgbClr val="000000"/>
                </a:solidFill>
                <a:latin typeface="Arial" panose="020B0604020202020204" pitchFamily="34" charset="0"/>
                <a:cs typeface="Arial" panose="020B0604020202020204" pitchFamily="34" charset="0"/>
              </a:rPr>
              <a:t>Trona</a:t>
            </a:r>
            <a:r>
              <a:rPr lang="en-US" altLang="en-US" sz="1600" b="1" dirty="0">
                <a:solidFill>
                  <a:srgbClr val="000000"/>
                </a:solidFill>
                <a:latin typeface="Arial" panose="020B0604020202020204" pitchFamily="34" charset="0"/>
                <a:cs typeface="Arial" panose="020B0604020202020204" pitchFamily="34" charset="0"/>
              </a:rPr>
              <a:t>, CA</a:t>
            </a:r>
          </a:p>
          <a:p>
            <a:pPr marL="287337" indent="-285750">
              <a:lnSpc>
                <a:spcPct val="80000"/>
              </a:lnSpc>
              <a:spcBef>
                <a:spcPts val="500"/>
              </a:spcBef>
              <a:buClr>
                <a:srgbClr val="0070C0"/>
              </a:buClr>
              <a:buFont typeface="Wingdings" panose="05000000000000000000" pitchFamily="2" charset="2"/>
              <a:buChar char="§"/>
              <a:defRPr/>
            </a:pPr>
            <a:r>
              <a:rPr lang="en-US" altLang="en-US" sz="1600" b="1" dirty="0">
                <a:solidFill>
                  <a:srgbClr val="000000"/>
                </a:solidFill>
                <a:latin typeface="Arial" panose="020B0604020202020204" pitchFamily="34" charset="0"/>
                <a:cs typeface="Arial" panose="020B0604020202020204" pitchFamily="34" charset="0"/>
              </a:rPr>
              <a:t>June 22, USMC MV-22 Mishap, </a:t>
            </a:r>
            <a:r>
              <a:rPr lang="en-US" altLang="en-US" sz="1600" b="1" dirty="0" err="1">
                <a:solidFill>
                  <a:srgbClr val="000000"/>
                </a:solidFill>
                <a:latin typeface="Arial" panose="020B0604020202020204" pitchFamily="34" charset="0"/>
                <a:cs typeface="Arial" panose="020B0604020202020204" pitchFamily="34" charset="0"/>
              </a:rPr>
              <a:t>Glamis</a:t>
            </a:r>
            <a:r>
              <a:rPr lang="en-US" altLang="en-US" sz="1600" b="1" dirty="0">
                <a:solidFill>
                  <a:srgbClr val="000000"/>
                </a:solidFill>
                <a:latin typeface="Arial" panose="020B0604020202020204" pitchFamily="34" charset="0"/>
                <a:cs typeface="Arial" panose="020B0604020202020204" pitchFamily="34" charset="0"/>
              </a:rPr>
              <a:t>, CA</a:t>
            </a:r>
          </a:p>
        </p:txBody>
      </p:sp>
      <p:sp>
        <p:nvSpPr>
          <p:cNvPr id="2" name="Text Box 5"/>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rPr>
              <a:t>Experienced Personnel</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0718" y="3127248"/>
            <a:ext cx="3063240" cy="3063240"/>
          </a:xfrm>
          <a:prstGeom prst="rect">
            <a:avLst/>
          </a:prstGeom>
        </p:spPr>
      </p:pic>
    </p:spTree>
    <p:extLst>
      <p:ext uri="{BB962C8B-B14F-4D97-AF65-F5344CB8AC3E}">
        <p14:creationId xmlns:p14="http://schemas.microsoft.com/office/powerpoint/2010/main" val="100866622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D2650740-C0EF-4F07-8995-4D7ECE46770B}" type="slidenum">
              <a:rPr lang="en-US" smtClean="0"/>
              <a:pPr>
                <a:defRPr/>
              </a:pPr>
              <a:t>17</a:t>
            </a:fld>
            <a:endParaRPr lang="en-US">
              <a:solidFill>
                <a:schemeClr val="bg2"/>
              </a:solidFill>
            </a:endParaRPr>
          </a:p>
        </p:txBody>
      </p:sp>
      <p:sp>
        <p:nvSpPr>
          <p:cNvPr id="3" name="Text Box 5"/>
          <p:cNvSpPr txBox="1">
            <a:spLocks noChangeArrowheads="1"/>
          </p:cNvSpPr>
          <p:nvPr/>
        </p:nvSpPr>
        <p:spPr bwMode="auto">
          <a:xfrm>
            <a:off x="1447800" y="31242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rPr>
              <a:t>Case Studies</a:t>
            </a:r>
          </a:p>
        </p:txBody>
      </p:sp>
    </p:spTree>
    <p:extLst>
      <p:ext uri="{BB962C8B-B14F-4D97-AF65-F5344CB8AC3E}">
        <p14:creationId xmlns:p14="http://schemas.microsoft.com/office/powerpoint/2010/main" val="295156070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D2650740-C0EF-4F07-8995-4D7ECE46770B}" type="slidenum">
              <a:rPr lang="en-US" smtClean="0"/>
              <a:pPr>
                <a:defRPr/>
              </a:pPr>
              <a:t>18</a:t>
            </a:fld>
            <a:endParaRPr lang="en-US">
              <a:solidFill>
                <a:schemeClr val="bg2"/>
              </a:solidFill>
            </a:endParaRPr>
          </a:p>
        </p:txBody>
      </p:sp>
      <p:sp>
        <p:nvSpPr>
          <p:cNvPr id="3" name="Text Box 5"/>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rPr>
              <a:t>Tyndall</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3384" r="11539"/>
          <a:stretch/>
        </p:blipFill>
        <p:spPr>
          <a:xfrm>
            <a:off x="3944612" y="4128605"/>
            <a:ext cx="2567027" cy="1662111"/>
          </a:xfrm>
          <a:prstGeom prst="rect">
            <a:avLst/>
          </a:prstGeom>
          <a:ln w="38100">
            <a:solidFill>
              <a:srgbClr val="0000FF"/>
            </a:solidFill>
          </a:ln>
        </p:spPr>
      </p:pic>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l="7701" t="20448" b="20762"/>
          <a:stretch/>
        </p:blipFill>
        <p:spPr>
          <a:xfrm>
            <a:off x="5138437" y="1905641"/>
            <a:ext cx="5076156" cy="2435344"/>
          </a:xfrm>
          <a:prstGeom prst="rect">
            <a:avLst/>
          </a:prstGeom>
          <a:ln w="38100">
            <a:solidFill>
              <a:srgbClr val="0000FF"/>
            </a:solidFill>
          </a:ln>
        </p:spPr>
      </p:pic>
      <p:pic>
        <p:nvPicPr>
          <p:cNvPr id="9" name="Picture 8"/>
          <p:cNvPicPr>
            <a:picLocks noChangeAspect="1"/>
          </p:cNvPicPr>
          <p:nvPr/>
        </p:nvPicPr>
        <p:blipFill rotWithShape="1">
          <a:blip r:embed="rId5">
            <a:extLst>
              <a:ext uri="{28A0092B-C50C-407E-A947-70E740481C1C}">
                <a14:useLocalDpi xmlns:a14="http://schemas.microsoft.com/office/drawing/2010/main"/>
              </a:ext>
            </a:extLst>
          </a:blip>
          <a:srcRect t="29075" r="31317"/>
          <a:stretch/>
        </p:blipFill>
        <p:spPr>
          <a:xfrm>
            <a:off x="1977408" y="1905641"/>
            <a:ext cx="3144512" cy="2435344"/>
          </a:xfrm>
          <a:prstGeom prst="rect">
            <a:avLst/>
          </a:prstGeom>
          <a:ln w="38100">
            <a:solidFill>
              <a:srgbClr val="0000FF"/>
            </a:solidFill>
          </a:ln>
        </p:spPr>
      </p:pic>
      <p:pic>
        <p:nvPicPr>
          <p:cNvPr id="11" name="Picture 10"/>
          <p:cNvPicPr>
            <a:picLocks noChangeAspect="1"/>
          </p:cNvPicPr>
          <p:nvPr/>
        </p:nvPicPr>
        <p:blipFill rotWithShape="1">
          <a:blip r:embed="rId6" cstate="screen">
            <a:extLst>
              <a:ext uri="{28A0092B-C50C-407E-A947-70E740481C1C}">
                <a14:useLocalDpi xmlns:a14="http://schemas.microsoft.com/office/drawing/2010/main"/>
              </a:ext>
            </a:extLst>
          </a:blip>
          <a:srcRect t="17175" r="21184" b="19283"/>
          <a:stretch/>
        </p:blipFill>
        <p:spPr>
          <a:xfrm>
            <a:off x="6492977" y="4105087"/>
            <a:ext cx="3719471" cy="1686756"/>
          </a:xfrm>
          <a:prstGeom prst="rect">
            <a:avLst/>
          </a:prstGeom>
          <a:ln w="38100">
            <a:solidFill>
              <a:srgbClr val="0000FF"/>
            </a:solidFill>
          </a:ln>
        </p:spPr>
      </p:pic>
      <p:pic>
        <p:nvPicPr>
          <p:cNvPr id="7" name="Picture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1979554" y="3988642"/>
            <a:ext cx="2094228" cy="1810011"/>
          </a:xfrm>
          <a:prstGeom prst="rect">
            <a:avLst/>
          </a:prstGeom>
          <a:ln w="38100">
            <a:solidFill>
              <a:srgbClr val="0000FF"/>
            </a:solidFill>
          </a:ln>
        </p:spPr>
      </p:pic>
    </p:spTree>
    <p:extLst>
      <p:ext uri="{BB962C8B-B14F-4D97-AF65-F5344CB8AC3E}">
        <p14:creationId xmlns:p14="http://schemas.microsoft.com/office/powerpoint/2010/main" val="1810357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2000"/>
                                        <p:tgtEl>
                                          <p:spTgt spid="6"/>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6000"/>
                            </p:stCondLst>
                            <p:childTnLst>
                              <p:par>
                                <p:cTn id="17" presetID="21"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par>
                          <p:cTn id="20" fill="hold">
                            <p:stCondLst>
                              <p:cond delay="8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D2650740-C0EF-4F07-8995-4D7ECE46770B}" type="slidenum">
              <a:rPr lang="en-US" smtClean="0"/>
              <a:pPr>
                <a:defRPr/>
              </a:pPr>
              <a:t>19</a:t>
            </a:fld>
            <a:endParaRPr lang="en-US">
              <a:solidFill>
                <a:schemeClr val="bg2"/>
              </a:solidFill>
            </a:endParaRPr>
          </a:p>
        </p:txBody>
      </p:sp>
      <p:sp>
        <p:nvSpPr>
          <p:cNvPr id="3" name="Text Box 5"/>
          <p:cNvSpPr txBox="1">
            <a:spLocks noChangeArrowheads="1"/>
          </p:cNvSpPr>
          <p:nvPr/>
        </p:nvSpPr>
        <p:spPr bwMode="auto">
          <a:xfrm>
            <a:off x="1524000" y="228600"/>
            <a:ext cx="9131300" cy="1202510"/>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rPr>
              <a:t>HACE Navy Super Hornet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rPr>
              <a:t>Mishap Response</a:t>
            </a:r>
          </a:p>
        </p:txBody>
      </p:sp>
      <p:pic>
        <p:nvPicPr>
          <p:cNvPr id="5" name="Picture 4"/>
          <p:cNvPicPr>
            <a:picLocks noChangeAspect="1"/>
          </p:cNvPicPr>
          <p:nvPr/>
        </p:nvPicPr>
        <p:blipFill>
          <a:blip r:embed="rId3"/>
          <a:stretch>
            <a:fillRect/>
          </a:stretch>
        </p:blipFill>
        <p:spPr>
          <a:xfrm>
            <a:off x="610175" y="3685132"/>
            <a:ext cx="11099744" cy="2529056"/>
          </a:xfrm>
          <a:prstGeom prst="rect">
            <a:avLst/>
          </a:prstGeom>
          <a:ln w="38100">
            <a:solidFill>
              <a:srgbClr val="0000FF"/>
            </a:solidFill>
          </a:ln>
        </p:spPr>
      </p:pic>
      <p:cxnSp>
        <p:nvCxnSpPr>
          <p:cNvPr id="7" name="Straight Connector 6"/>
          <p:cNvCxnSpPr/>
          <p:nvPr/>
        </p:nvCxnSpPr>
        <p:spPr bwMode="auto">
          <a:xfrm flipV="1">
            <a:off x="1110343" y="4049486"/>
            <a:ext cx="10384971" cy="1605865"/>
          </a:xfrm>
          <a:prstGeom prst="line">
            <a:avLst/>
          </a:prstGeom>
          <a:solidFill>
            <a:schemeClr val="accent1"/>
          </a:solidFill>
          <a:ln w="28575" cap="flat" cmpd="sng" algn="ctr">
            <a:solidFill>
              <a:srgbClr val="FF0000"/>
            </a:solidFill>
            <a:prstDash val="sysDot"/>
            <a:round/>
            <a:headEnd type="none" w="med" len="med"/>
            <a:tailEnd type="none" w="med" len="med"/>
          </a:ln>
          <a:effectLst/>
        </p:spPr>
      </p:cxnSp>
      <p:pic>
        <p:nvPicPr>
          <p:cNvPr id="15" name="Picture 1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64373" y="1707425"/>
            <a:ext cx="3240493" cy="2423160"/>
          </a:xfrm>
          <a:prstGeom prst="rect">
            <a:avLst/>
          </a:prstGeom>
          <a:ln w="38100">
            <a:solidFill>
              <a:srgbClr val="0000FF"/>
            </a:solidFill>
          </a:ln>
        </p:spPr>
      </p:pic>
      <p:pic>
        <p:nvPicPr>
          <p:cNvPr id="16" name="Picture 15"/>
          <p:cNvPicPr>
            <a:picLocks noChangeAspect="1"/>
          </p:cNvPicPr>
          <p:nvPr/>
        </p:nvPicPr>
        <p:blipFill rotWithShape="1">
          <a:blip r:embed="rId5" cstate="print">
            <a:extLst>
              <a:ext uri="{28A0092B-C50C-407E-A947-70E740481C1C}">
                <a14:useLocalDpi xmlns:a14="http://schemas.microsoft.com/office/drawing/2010/main" val="0"/>
              </a:ext>
            </a:extLst>
          </a:blip>
          <a:srcRect t="18572" b="11058"/>
          <a:stretch/>
        </p:blipFill>
        <p:spPr>
          <a:xfrm>
            <a:off x="5844330" y="1493796"/>
            <a:ext cx="4043886" cy="2183848"/>
          </a:xfrm>
          <a:prstGeom prst="rect">
            <a:avLst/>
          </a:prstGeom>
          <a:ln w="38100">
            <a:solidFill>
              <a:srgbClr val="0000FF"/>
            </a:solidFill>
          </a:ln>
        </p:spPr>
      </p:pic>
      <p:pic>
        <p:nvPicPr>
          <p:cNvPr id="17" name="Picture 16"/>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8948056" y="4658622"/>
            <a:ext cx="2621742" cy="1364126"/>
          </a:xfrm>
          <a:prstGeom prst="rect">
            <a:avLst/>
          </a:prstGeom>
          <a:ln w="38100">
            <a:solidFill>
              <a:srgbClr val="0000FF"/>
            </a:solidFill>
          </a:ln>
        </p:spPr>
      </p:pic>
      <p:sp>
        <p:nvSpPr>
          <p:cNvPr id="21" name="TextBox 20"/>
          <p:cNvSpPr txBox="1"/>
          <p:nvPr/>
        </p:nvSpPr>
        <p:spPr>
          <a:xfrm rot="21087235">
            <a:off x="8378892" y="3987211"/>
            <a:ext cx="1646605" cy="369332"/>
          </a:xfrm>
          <a:prstGeom prst="rect">
            <a:avLst/>
          </a:prstGeom>
          <a:noFill/>
        </p:spPr>
        <p:txBody>
          <a:bodyPr wrap="none" rtlCol="0">
            <a:spAutoFit/>
          </a:bodyPr>
          <a:lstStyle/>
          <a:p>
            <a:r>
              <a:rPr lang="en-US" dirty="0">
                <a:solidFill>
                  <a:srgbClr val="FF0000"/>
                </a:solidFill>
              </a:rPr>
              <a:t>52 miles away</a:t>
            </a:r>
          </a:p>
        </p:txBody>
      </p:sp>
    </p:spTree>
    <p:extLst>
      <p:ext uri="{BB962C8B-B14F-4D97-AF65-F5344CB8AC3E}">
        <p14:creationId xmlns:p14="http://schemas.microsoft.com/office/powerpoint/2010/main" val="361278399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3200" dirty="0"/>
              <a:t>OVERVIEW</a:t>
            </a:r>
          </a:p>
        </p:txBody>
      </p:sp>
      <p:sp>
        <p:nvSpPr>
          <p:cNvPr id="6" name="Content Placeholder 5"/>
          <p:cNvSpPr>
            <a:spLocks noGrp="1"/>
          </p:cNvSpPr>
          <p:nvPr>
            <p:ph idx="1"/>
          </p:nvPr>
        </p:nvSpPr>
        <p:spPr>
          <a:xfrm>
            <a:off x="508520" y="1391817"/>
            <a:ext cx="8397875" cy="5029200"/>
          </a:xfrm>
        </p:spPr>
        <p:txBody>
          <a:bodyPr/>
          <a:lstStyle/>
          <a:p>
            <a:pPr>
              <a:buClr>
                <a:srgbClr val="0070C0"/>
              </a:buClr>
              <a:buFont typeface="Wingdings" panose="05000000000000000000" pitchFamily="2" charset="2"/>
              <a:buChar char="§"/>
            </a:pPr>
            <a:r>
              <a:rPr lang="en-US" dirty="0"/>
              <a:t>Communications Support </a:t>
            </a:r>
          </a:p>
          <a:p>
            <a:pPr lvl="1">
              <a:buClr>
                <a:srgbClr val="0070C0"/>
              </a:buClr>
              <a:buFont typeface="Wingdings" panose="05000000000000000000" pitchFamily="2" charset="2"/>
              <a:buChar char="§"/>
            </a:pPr>
            <a:r>
              <a:rPr lang="en-US" dirty="0"/>
              <a:t>EOC/Base Responsibility</a:t>
            </a:r>
          </a:p>
          <a:p>
            <a:pPr lvl="1">
              <a:buClr>
                <a:srgbClr val="0070C0"/>
              </a:buClr>
              <a:buFont typeface="Wingdings" panose="05000000000000000000" pitchFamily="2" charset="2"/>
              <a:buChar char="§"/>
            </a:pPr>
            <a:r>
              <a:rPr lang="en-US" dirty="0"/>
              <a:t>Should be in 10-2501 Plan</a:t>
            </a:r>
          </a:p>
          <a:p>
            <a:pPr>
              <a:buClr>
                <a:srgbClr val="0070C0"/>
              </a:buClr>
              <a:buFont typeface="Wingdings" panose="05000000000000000000" pitchFamily="2" charset="2"/>
              <a:buChar char="§"/>
            </a:pPr>
            <a:r>
              <a:rPr lang="en-US" dirty="0"/>
              <a:t>Hammer ACE</a:t>
            </a:r>
          </a:p>
          <a:p>
            <a:pPr lvl="1">
              <a:buClr>
                <a:srgbClr val="0070C0"/>
              </a:buClr>
              <a:buFont typeface="Wingdings" panose="05000000000000000000" pitchFamily="2" charset="2"/>
              <a:buChar char="§"/>
            </a:pPr>
            <a:r>
              <a:rPr lang="en-US" sz="1800" dirty="0"/>
              <a:t>What is HACE?</a:t>
            </a:r>
          </a:p>
          <a:p>
            <a:pPr lvl="1">
              <a:buClr>
                <a:srgbClr val="0070C0"/>
              </a:buClr>
              <a:buFont typeface="Wingdings" panose="05000000000000000000" pitchFamily="2" charset="2"/>
              <a:buChar char="§"/>
            </a:pPr>
            <a:r>
              <a:rPr lang="en-US" sz="1800" dirty="0"/>
              <a:t>Capabilities</a:t>
            </a:r>
          </a:p>
          <a:p>
            <a:pPr>
              <a:buClr>
                <a:srgbClr val="0070C0"/>
              </a:buClr>
              <a:buFont typeface="Wingdings" panose="05000000000000000000" pitchFamily="2" charset="2"/>
              <a:buChar char="§"/>
            </a:pPr>
            <a:r>
              <a:rPr lang="en-US" dirty="0"/>
              <a:t>Case Studies</a:t>
            </a:r>
          </a:p>
        </p:txBody>
      </p:sp>
    </p:spTree>
    <p:extLst>
      <p:ext uri="{BB962C8B-B14F-4D97-AF65-F5344CB8AC3E}">
        <p14:creationId xmlns:p14="http://schemas.microsoft.com/office/powerpoint/2010/main" val="3147141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ext Box 2"/>
          <p:cNvSpPr txBox="1">
            <a:spLocks noChangeArrowheads="1"/>
          </p:cNvSpPr>
          <p:nvPr/>
        </p:nvSpPr>
        <p:spPr bwMode="auto">
          <a:xfrm>
            <a:off x="1524001" y="1676400"/>
            <a:ext cx="91440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841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1pPr>
            <a:lvl2pPr marL="687388" indent="-287338">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charset="-122"/>
              </a:defRPr>
            </a:lvl9pPr>
          </a:lstStyle>
          <a:p>
            <a:pPr marL="0" indent="0" algn="ctr">
              <a:lnSpc>
                <a:spcPct val="80000"/>
              </a:lnSpc>
              <a:spcBef>
                <a:spcPts val="500"/>
              </a:spcBef>
              <a:defRPr/>
            </a:pPr>
            <a:r>
              <a:rPr lang="en-US" altLang="en-US" sz="3200" b="1" u="sng" dirty="0">
                <a:solidFill>
                  <a:schemeClr val="tx1"/>
                </a:solidFill>
                <a:latin typeface="Arial" panose="020B0604020202020204" pitchFamily="34" charset="0"/>
                <a:cs typeface="Arial" panose="020B0604020202020204" pitchFamily="34" charset="0"/>
              </a:rPr>
              <a:t>Emergency support &amp; after duty hours:</a:t>
            </a:r>
          </a:p>
          <a:p>
            <a:pPr marL="0" indent="0" algn="ctr">
              <a:lnSpc>
                <a:spcPct val="80000"/>
              </a:lnSpc>
              <a:spcBef>
                <a:spcPts val="500"/>
              </a:spcBef>
              <a:defRPr/>
            </a:pPr>
            <a:endParaRPr lang="en-US" altLang="en-US" sz="3200" b="1" dirty="0">
              <a:solidFill>
                <a:schemeClr val="tx1"/>
              </a:solidFill>
              <a:latin typeface="Arial" panose="020B0604020202020204" pitchFamily="34" charset="0"/>
              <a:cs typeface="Arial" panose="020B0604020202020204" pitchFamily="34" charset="0"/>
            </a:endParaRPr>
          </a:p>
          <a:p>
            <a:pPr marL="400050" lvl="1" indent="0" algn="ctr">
              <a:lnSpc>
                <a:spcPct val="80000"/>
              </a:lnSpc>
              <a:spcBef>
                <a:spcPts val="500"/>
              </a:spcBef>
              <a:defRPr/>
            </a:pPr>
            <a:r>
              <a:rPr lang="en-US" altLang="en-US" sz="3200" b="1" dirty="0">
                <a:solidFill>
                  <a:srgbClr val="FF0000"/>
                </a:solidFill>
                <a:latin typeface="Arial" panose="020B0604020202020204" pitchFamily="34" charset="0"/>
                <a:cs typeface="Arial" panose="020B0604020202020204" pitchFamily="34" charset="0"/>
              </a:rPr>
              <a:t>Robins Command Post</a:t>
            </a:r>
          </a:p>
          <a:p>
            <a:pPr marL="400050" lvl="1" indent="0" algn="ctr">
              <a:lnSpc>
                <a:spcPct val="80000"/>
              </a:lnSpc>
              <a:spcBef>
                <a:spcPts val="500"/>
              </a:spcBef>
              <a:defRPr/>
            </a:pPr>
            <a:r>
              <a:rPr lang="en-US" altLang="en-US" sz="3200" b="1" dirty="0">
                <a:solidFill>
                  <a:srgbClr val="FF0000"/>
                </a:solidFill>
                <a:latin typeface="Arial" panose="020B0604020202020204" pitchFamily="34" charset="0"/>
                <a:cs typeface="Arial" panose="020B0604020202020204" pitchFamily="34" charset="0"/>
              </a:rPr>
              <a:t>DSN: 497-2612</a:t>
            </a:r>
          </a:p>
          <a:p>
            <a:pPr lvl="2" algn="ctr">
              <a:lnSpc>
                <a:spcPct val="80000"/>
              </a:lnSpc>
              <a:spcBef>
                <a:spcPts val="500"/>
              </a:spcBef>
              <a:defRPr/>
            </a:pPr>
            <a:r>
              <a:rPr lang="en-US" altLang="en-US" sz="3200" b="1" dirty="0">
                <a:solidFill>
                  <a:srgbClr val="FF0000"/>
                </a:solidFill>
                <a:latin typeface="Arial" panose="020B0604020202020204" pitchFamily="34" charset="0"/>
                <a:cs typeface="Arial" panose="020B0604020202020204" pitchFamily="34" charset="0"/>
              </a:rPr>
              <a:t> Commercial: (478) 327-2612</a:t>
            </a:r>
          </a:p>
          <a:p>
            <a:pPr marL="0" indent="0" algn="ctr">
              <a:lnSpc>
                <a:spcPct val="80000"/>
              </a:lnSpc>
              <a:spcBef>
                <a:spcPts val="500"/>
              </a:spcBef>
              <a:defRPr/>
            </a:pPr>
            <a:endParaRPr lang="en-US" altLang="en-US" b="1" dirty="0">
              <a:solidFill>
                <a:schemeClr val="tx1"/>
              </a:solidFill>
              <a:latin typeface="Arial" panose="020B0604020202020204" pitchFamily="34" charset="0"/>
              <a:cs typeface="Arial" panose="020B0604020202020204" pitchFamily="34" charset="0"/>
            </a:endParaRPr>
          </a:p>
          <a:p>
            <a:pPr marL="0" indent="0" algn="ctr">
              <a:lnSpc>
                <a:spcPct val="80000"/>
              </a:lnSpc>
              <a:spcBef>
                <a:spcPts val="500"/>
              </a:spcBef>
              <a:defRPr/>
            </a:pPr>
            <a:endParaRPr lang="en-US" altLang="en-US" b="1" dirty="0">
              <a:solidFill>
                <a:schemeClr val="tx1"/>
              </a:solidFill>
              <a:latin typeface="Arial" panose="020B0604020202020204" pitchFamily="34" charset="0"/>
              <a:cs typeface="Arial" panose="020B0604020202020204" pitchFamily="34" charset="0"/>
            </a:endParaRPr>
          </a:p>
          <a:p>
            <a:pPr marL="0" indent="0" algn="ctr">
              <a:lnSpc>
                <a:spcPct val="80000"/>
              </a:lnSpc>
              <a:spcBef>
                <a:spcPts val="500"/>
              </a:spcBef>
              <a:defRPr/>
            </a:pPr>
            <a:r>
              <a:rPr lang="en-US" altLang="en-US" b="1" i="1" u="sng" dirty="0">
                <a:solidFill>
                  <a:schemeClr val="tx1"/>
                </a:solidFill>
                <a:latin typeface="Arial" panose="020B0604020202020204" pitchFamily="34" charset="0"/>
                <a:cs typeface="Arial" panose="020B0604020202020204" pitchFamily="34" charset="0"/>
              </a:rPr>
              <a:t>For routine questions (0730-1630 EST):</a:t>
            </a:r>
          </a:p>
          <a:p>
            <a:pPr marL="0" indent="0" algn="ctr">
              <a:lnSpc>
                <a:spcPct val="80000"/>
              </a:lnSpc>
              <a:spcBef>
                <a:spcPts val="500"/>
              </a:spcBef>
              <a:defRPr/>
            </a:pPr>
            <a:r>
              <a:rPr lang="en-US" altLang="en-US" dirty="0">
                <a:solidFill>
                  <a:schemeClr val="tx1"/>
                </a:solidFill>
                <a:latin typeface="Arial" panose="020B0604020202020204" pitchFamily="34" charset="0"/>
                <a:cs typeface="Arial" panose="020B0604020202020204" pitchFamily="34" charset="0"/>
              </a:rPr>
              <a:t>52 CBCS – HACE Operations</a:t>
            </a:r>
          </a:p>
          <a:p>
            <a:pPr marL="0" indent="0" algn="ctr">
              <a:lnSpc>
                <a:spcPct val="80000"/>
              </a:lnSpc>
              <a:spcBef>
                <a:spcPts val="500"/>
              </a:spcBef>
              <a:defRPr/>
            </a:pPr>
            <a:r>
              <a:rPr lang="en-US" altLang="en-US" dirty="0">
                <a:solidFill>
                  <a:schemeClr val="tx1"/>
                </a:solidFill>
                <a:latin typeface="Arial" panose="020B0604020202020204" pitchFamily="34" charset="0"/>
                <a:cs typeface="Arial" panose="020B0604020202020204" pitchFamily="34" charset="0"/>
              </a:rPr>
              <a:t>DSN: 472-5785/497-9443 </a:t>
            </a:r>
          </a:p>
          <a:p>
            <a:pPr marL="0" indent="0" algn="ctr">
              <a:lnSpc>
                <a:spcPct val="80000"/>
              </a:lnSpc>
              <a:spcBef>
                <a:spcPts val="500"/>
              </a:spcBef>
              <a:defRPr/>
            </a:pPr>
            <a:r>
              <a:rPr lang="en-US" altLang="en-US" dirty="0">
                <a:solidFill>
                  <a:schemeClr val="tx1"/>
                </a:solidFill>
                <a:latin typeface="Arial" panose="020B0604020202020204" pitchFamily="34" charset="0"/>
                <a:cs typeface="Arial" panose="020B0604020202020204" pitchFamily="34" charset="0"/>
              </a:rPr>
              <a:t>Commercial: (478) 327-9443</a:t>
            </a:r>
          </a:p>
        </p:txBody>
      </p:sp>
      <p:sp>
        <p:nvSpPr>
          <p:cNvPr id="20486" name="Text Box 6"/>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Contact Info</a:t>
            </a:r>
          </a:p>
        </p:txBody>
      </p:sp>
    </p:spTree>
    <p:extLst>
      <p:ext uri="{BB962C8B-B14F-4D97-AF65-F5344CB8AC3E}">
        <p14:creationId xmlns:p14="http://schemas.microsoft.com/office/powerpoint/2010/main" val="256144534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p:cNvSpPr>
          <p:nvPr/>
        </p:nvSpPr>
        <p:spPr bwMode="auto">
          <a:xfrm>
            <a:off x="2209800" y="313986"/>
            <a:ext cx="7772400" cy="6004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i="1" cap="all">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fontAlgn="base">
              <a:spcBef>
                <a:spcPct val="0"/>
              </a:spcBef>
              <a:spcAft>
                <a:spcPct val="0"/>
              </a:spcAft>
              <a:defRPr sz="3600" b="1" i="1">
                <a:solidFill>
                  <a:srgbClr val="151C77"/>
                </a:solidFill>
                <a:latin typeface="Arial" charset="0"/>
              </a:defRPr>
            </a:lvl6pPr>
            <a:lvl7pPr marL="914400" algn="r" rtl="0" fontAlgn="base">
              <a:spcBef>
                <a:spcPct val="0"/>
              </a:spcBef>
              <a:spcAft>
                <a:spcPct val="0"/>
              </a:spcAft>
              <a:defRPr sz="3600" b="1" i="1">
                <a:solidFill>
                  <a:srgbClr val="151C77"/>
                </a:solidFill>
                <a:latin typeface="Arial" charset="0"/>
              </a:defRPr>
            </a:lvl7pPr>
            <a:lvl8pPr marL="1371600" algn="r" rtl="0" fontAlgn="base">
              <a:spcBef>
                <a:spcPct val="0"/>
              </a:spcBef>
              <a:spcAft>
                <a:spcPct val="0"/>
              </a:spcAft>
              <a:defRPr sz="3600" b="1" i="1">
                <a:solidFill>
                  <a:srgbClr val="151C77"/>
                </a:solidFill>
                <a:latin typeface="Arial" charset="0"/>
              </a:defRPr>
            </a:lvl8pPr>
            <a:lvl9pPr marL="1828800" algn="r" rtl="0" fontAlgn="base">
              <a:spcBef>
                <a:spcPct val="0"/>
              </a:spcBef>
              <a:spcAft>
                <a:spcPct val="0"/>
              </a:spcAft>
              <a:defRPr sz="3600" b="1" i="1">
                <a:solidFill>
                  <a:srgbClr val="151C77"/>
                </a:solidFill>
                <a:latin typeface="Arial" charset="0"/>
              </a:defRPr>
            </a:lvl9pPr>
          </a:lstStyle>
          <a:p>
            <a:pPr algn="ctr"/>
            <a:r>
              <a:rPr lang="en-US" sz="3200" kern="0" dirty="0"/>
              <a:t>Base Resources</a:t>
            </a:r>
          </a:p>
        </p:txBody>
      </p:sp>
      <p:pic>
        <p:nvPicPr>
          <p:cNvPr id="6146" name="Picture 2" descr="A Mobile Emergency Operations Center (MEOC) from the California Air National Guard's 163d Attack Wing at March Air Reserve Base, is set up at Napa Valley College in Napa, California, to provide communications support to victims of the Northern California fires Oct. 11, 2017."/>
          <p:cNvPicPr preferRelativeResize="0">
            <a:picLocks noChangeArrowheads="1"/>
          </p:cNvPicPr>
          <p:nvPr/>
        </p:nvPicPr>
        <p:blipFill rotWithShape="1">
          <a:blip r:embed="rId3">
            <a:extLst>
              <a:ext uri="{28A0092B-C50C-407E-A947-70E740481C1C}">
                <a14:useLocalDpi xmlns:a14="http://schemas.microsoft.com/office/drawing/2010/main" val="0"/>
              </a:ext>
            </a:extLst>
          </a:blip>
          <a:srcRect l="7910" t="33662" r="45254" b="3338"/>
          <a:stretch/>
        </p:blipFill>
        <p:spPr bwMode="auto">
          <a:xfrm>
            <a:off x="5969628" y="1562100"/>
            <a:ext cx="2269304" cy="171731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5"/>
          <p:cNvSpPr txBox="1">
            <a:spLocks/>
          </p:cNvSpPr>
          <p:nvPr/>
        </p:nvSpPr>
        <p:spPr bwMode="auto">
          <a:xfrm>
            <a:off x="350617" y="1670520"/>
            <a:ext cx="6978013" cy="26220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Clr>
                <a:srgbClr val="151C77"/>
              </a:buClr>
              <a:buSzPct val="80000"/>
              <a:buFont typeface="Wingdings" pitchFamily="2" charset="2"/>
              <a:buNone/>
              <a:defRPr sz="2000" b="1">
                <a:solidFill>
                  <a:srgbClr val="000000"/>
                </a:solidFill>
                <a:latin typeface="+mn-lt"/>
                <a:ea typeface="+mn-ea"/>
                <a:cs typeface="+mn-cs"/>
              </a:defRPr>
            </a:lvl1pPr>
            <a:lvl2pPr marL="457200" indent="0" algn="l" rtl="0" eaLnBrk="0" fontAlgn="base" hangingPunct="0">
              <a:spcBef>
                <a:spcPct val="20000"/>
              </a:spcBef>
              <a:spcAft>
                <a:spcPct val="0"/>
              </a:spcAft>
              <a:buClr>
                <a:srgbClr val="151C77"/>
              </a:buClr>
              <a:buSzPct val="80000"/>
              <a:buFont typeface="Wingdings" pitchFamily="2" charset="2"/>
              <a:buNone/>
              <a:defRPr sz="1800" b="1">
                <a:solidFill>
                  <a:schemeClr val="tx1"/>
                </a:solidFill>
                <a:latin typeface="+mn-lt"/>
              </a:defRPr>
            </a:lvl2pPr>
            <a:lvl3pPr marL="914400" indent="0" algn="l" rtl="0" eaLnBrk="0" fontAlgn="base" hangingPunct="0">
              <a:spcBef>
                <a:spcPct val="20000"/>
              </a:spcBef>
              <a:spcAft>
                <a:spcPct val="0"/>
              </a:spcAft>
              <a:buClr>
                <a:srgbClr val="151C77"/>
              </a:buClr>
              <a:buSzPct val="80000"/>
              <a:buFont typeface="Wingdings" pitchFamily="2" charset="2"/>
              <a:buNone/>
              <a:defRPr sz="1600" b="1">
                <a:solidFill>
                  <a:schemeClr val="tx1"/>
                </a:solidFill>
                <a:latin typeface="+mn-lt"/>
              </a:defRPr>
            </a:lvl3pPr>
            <a:lvl4pPr marL="1371600" indent="0" algn="l" rtl="0" eaLnBrk="0" fontAlgn="base" hangingPunct="0">
              <a:spcBef>
                <a:spcPct val="20000"/>
              </a:spcBef>
              <a:spcAft>
                <a:spcPct val="0"/>
              </a:spcAft>
              <a:buNone/>
              <a:defRPr sz="1400">
                <a:solidFill>
                  <a:schemeClr val="tx1"/>
                </a:solidFill>
                <a:latin typeface="+mn-lt"/>
              </a:defRPr>
            </a:lvl4pPr>
            <a:lvl5pPr marL="1828800" indent="0" algn="l" rtl="0" eaLnBrk="0" fontAlgn="base" hangingPunct="0">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buClr>
                <a:srgbClr val="0070C0"/>
              </a:buClr>
              <a:buFont typeface="Wingdings" panose="05000000000000000000" pitchFamily="2" charset="2"/>
              <a:buChar char="§"/>
            </a:pPr>
            <a:r>
              <a:rPr lang="en-US" sz="2400" kern="0" dirty="0"/>
              <a:t>Mobile EOC (MEOC)</a:t>
            </a:r>
          </a:p>
          <a:p>
            <a:pPr marL="742950" lvl="1" indent="-395288">
              <a:buClr>
                <a:srgbClr val="0070C0"/>
              </a:buClr>
              <a:buFont typeface="Wingdings" panose="05000000000000000000" pitchFamily="2" charset="2"/>
              <a:buChar char="§"/>
            </a:pPr>
            <a:r>
              <a:rPr lang="en-US" b="0" kern="0" dirty="0"/>
              <a:t>Satellite internet</a:t>
            </a:r>
          </a:p>
          <a:p>
            <a:pPr marL="742950" lvl="1" indent="-395288">
              <a:buClr>
                <a:srgbClr val="0070C0"/>
              </a:buClr>
              <a:buFont typeface="Wingdings" panose="05000000000000000000" pitchFamily="2" charset="2"/>
              <a:buChar char="§"/>
            </a:pPr>
            <a:r>
              <a:rPr lang="en-US" b="0" kern="0" dirty="0"/>
              <a:t>Tactical radios</a:t>
            </a:r>
          </a:p>
          <a:p>
            <a:pPr marL="742950" lvl="1" indent="-395288">
              <a:buClr>
                <a:srgbClr val="0070C0"/>
              </a:buClr>
              <a:buFont typeface="Wingdings" panose="05000000000000000000" pitchFamily="2" charset="2"/>
              <a:buChar char="§"/>
            </a:pPr>
            <a:r>
              <a:rPr lang="en-US" b="0" kern="0" dirty="0"/>
              <a:t>Built in LMR </a:t>
            </a:r>
          </a:p>
          <a:p>
            <a:pPr marL="342900" indent="-342900">
              <a:buClr>
                <a:srgbClr val="0070C0"/>
              </a:buClr>
              <a:buFont typeface="Wingdings" panose="05000000000000000000" pitchFamily="2" charset="2"/>
              <a:buChar char="§"/>
            </a:pPr>
            <a:r>
              <a:rPr lang="en-US" sz="2400" kern="0" dirty="0"/>
              <a:t>Mobile Broadband Kit / Cradle Point </a:t>
            </a:r>
          </a:p>
          <a:p>
            <a:pPr marL="742950" lvl="1" indent="-395288">
              <a:buClr>
                <a:srgbClr val="0070C0"/>
              </a:buClr>
              <a:buFont typeface="Wingdings" panose="05000000000000000000" pitchFamily="2" charset="2"/>
              <a:buChar char="§"/>
            </a:pPr>
            <a:r>
              <a:rPr lang="en-US" b="0" kern="0" dirty="0" err="1"/>
              <a:t>Wifi</a:t>
            </a:r>
            <a:r>
              <a:rPr lang="en-US" b="0" kern="0" dirty="0"/>
              <a:t> pucks</a:t>
            </a:r>
          </a:p>
          <a:p>
            <a:pPr marL="342900" indent="-342900">
              <a:buClr>
                <a:srgbClr val="0070C0"/>
              </a:buClr>
              <a:buFont typeface="Wingdings" panose="05000000000000000000" pitchFamily="2" charset="2"/>
              <a:buChar char="§"/>
            </a:pPr>
            <a:r>
              <a:rPr lang="en-US" sz="2400" kern="0" dirty="0"/>
              <a:t>Mobile Communication platforms</a:t>
            </a:r>
          </a:p>
        </p:txBody>
      </p:sp>
      <p:pic>
        <p:nvPicPr>
          <p:cNvPr id="6148" name="Picture 4" descr="https://scontent-ort2-2.xx.fbcdn.net/v/t1.6435-9/fr/cp0/e15/q65/53452765_10158435295493298_4443078521648054272_n.jpg?_nc_cat=107&amp;ccb=1-5&amp;_nc_sid=8024bb&amp;_nc_ohc=hbBcCS_-oHEAX_kxk-K&amp;_nc_ht=scontent-ort2-2.xx&amp;oh=6af187fe86fa517f2dec8f153da9613a&amp;oe=61A7D0B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602" t="17202" r="10878" b="17178"/>
          <a:stretch/>
        </p:blipFill>
        <p:spPr bwMode="auto">
          <a:xfrm>
            <a:off x="7741026" y="2811427"/>
            <a:ext cx="2743200" cy="155448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U.S. Air Force phot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976" y="4401020"/>
            <a:ext cx="2591364" cy="1724254"/>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Mobile broadband, Kit - Information - Atlantic Technology Grou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86514" y="3567546"/>
            <a:ext cx="2429538" cy="245793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Mobile command center to assist in emergencies &amp;gt; Robins Air Force Base &amp;gt;  Article Displa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21922" y="3996504"/>
            <a:ext cx="2349399" cy="1566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5853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randombar(horizontal)">
                                      <p:cBhvr>
                                        <p:cTn id="7" dur="500"/>
                                        <p:tgtEl>
                                          <p:spTgt spid="614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148"/>
                                        </p:tgtEl>
                                        <p:attrNameLst>
                                          <p:attrName>style.visibility</p:attrName>
                                        </p:attrNameLst>
                                      </p:cBhvr>
                                      <p:to>
                                        <p:strVal val="visible"/>
                                      </p:to>
                                    </p:set>
                                    <p:animEffect transition="in" filter="randombar(horizontal)">
                                      <p:cBhvr>
                                        <p:cTn id="11" dur="500"/>
                                        <p:tgtEl>
                                          <p:spTgt spid="614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6152"/>
                                        </p:tgtEl>
                                        <p:attrNameLst>
                                          <p:attrName>style.visibility</p:attrName>
                                        </p:attrNameLst>
                                      </p:cBhvr>
                                      <p:to>
                                        <p:strVal val="visible"/>
                                      </p:to>
                                    </p:set>
                                    <p:animEffect transition="in" filter="randombar(horizontal)">
                                      <p:cBhvr>
                                        <p:cTn id="19" dur="500"/>
                                        <p:tgtEl>
                                          <p:spTgt spid="6152"/>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6150"/>
                                        </p:tgtEl>
                                        <p:attrNameLst>
                                          <p:attrName>style.visibility</p:attrName>
                                        </p:attrNameLst>
                                      </p:cBhvr>
                                      <p:to>
                                        <p:strVal val="visible"/>
                                      </p:to>
                                    </p:set>
                                    <p:animEffect transition="in" filter="randombar(horizontal)">
                                      <p:cBhvr>
                                        <p:cTn id="23"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rc 15"/>
          <p:cNvSpPr/>
          <p:nvPr/>
        </p:nvSpPr>
        <p:spPr bwMode="auto">
          <a:xfrm>
            <a:off x="1687773" y="1269242"/>
            <a:ext cx="8789158" cy="1528465"/>
          </a:xfrm>
          <a:prstGeom prst="arc">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eaLnBrk="0" fontAlgn="base" hangingPunct="0">
              <a:spcBef>
                <a:spcPct val="0"/>
              </a:spcBef>
              <a:spcAft>
                <a:spcPct val="0"/>
              </a:spcAft>
            </a:pPr>
            <a:endParaRPr lang="en-US" sz="4400" dirty="0">
              <a:solidFill>
                <a:schemeClr val="tx2"/>
              </a:solidFill>
              <a:latin typeface="Times New Roman" pitchFamily="18" charset="0"/>
            </a:endParaRPr>
          </a:p>
        </p:txBody>
      </p:sp>
      <p:grpSp>
        <p:nvGrpSpPr>
          <p:cNvPr id="18" name="Group 17"/>
          <p:cNvGrpSpPr>
            <a:grpSpLocks/>
          </p:cNvGrpSpPr>
          <p:nvPr/>
        </p:nvGrpSpPr>
        <p:grpSpPr bwMode="auto">
          <a:xfrm>
            <a:off x="3124200" y="1727315"/>
            <a:ext cx="6072188" cy="3617913"/>
            <a:chOff x="1155" y="1449"/>
            <a:chExt cx="3825" cy="2279"/>
          </a:xfrm>
        </p:grpSpPr>
        <p:sp>
          <p:nvSpPr>
            <p:cNvPr id="19" name="Freeform 18"/>
            <p:cNvSpPr>
              <a:spLocks/>
            </p:cNvSpPr>
            <p:nvPr/>
          </p:nvSpPr>
          <p:spPr bwMode="auto">
            <a:xfrm>
              <a:off x="4698" y="1449"/>
              <a:ext cx="282" cy="423"/>
            </a:xfrm>
            <a:custGeom>
              <a:avLst/>
              <a:gdLst>
                <a:gd name="T0" fmla="*/ 65 w 282"/>
                <a:gd name="T1" fmla="*/ 12 h 423"/>
                <a:gd name="T2" fmla="*/ 24 w 282"/>
                <a:gd name="T3" fmla="*/ 90 h 423"/>
                <a:gd name="T4" fmla="*/ 45 w 282"/>
                <a:gd name="T5" fmla="*/ 119 h 423"/>
                <a:gd name="T6" fmla="*/ 24 w 282"/>
                <a:gd name="T7" fmla="*/ 155 h 423"/>
                <a:gd name="T8" fmla="*/ 36 w 282"/>
                <a:gd name="T9" fmla="*/ 167 h 423"/>
                <a:gd name="T10" fmla="*/ 28 w 282"/>
                <a:gd name="T11" fmla="*/ 191 h 423"/>
                <a:gd name="T12" fmla="*/ 28 w 282"/>
                <a:gd name="T13" fmla="*/ 230 h 423"/>
                <a:gd name="T14" fmla="*/ 0 w 282"/>
                <a:gd name="T15" fmla="*/ 244 h 423"/>
                <a:gd name="T16" fmla="*/ 10 w 282"/>
                <a:gd name="T17" fmla="*/ 257 h 423"/>
                <a:gd name="T18" fmla="*/ 70 w 282"/>
                <a:gd name="T19" fmla="*/ 404 h 423"/>
                <a:gd name="T20" fmla="*/ 117 w 282"/>
                <a:gd name="T21" fmla="*/ 422 h 423"/>
                <a:gd name="T22" fmla="*/ 113 w 282"/>
                <a:gd name="T23" fmla="*/ 392 h 423"/>
                <a:gd name="T24" fmla="*/ 137 w 282"/>
                <a:gd name="T25" fmla="*/ 369 h 423"/>
                <a:gd name="T26" fmla="*/ 129 w 282"/>
                <a:gd name="T27" fmla="*/ 343 h 423"/>
                <a:gd name="T28" fmla="*/ 187 w 282"/>
                <a:gd name="T29" fmla="*/ 313 h 423"/>
                <a:gd name="T30" fmla="*/ 189 w 282"/>
                <a:gd name="T31" fmla="*/ 272 h 423"/>
                <a:gd name="T32" fmla="*/ 222 w 282"/>
                <a:gd name="T33" fmla="*/ 270 h 423"/>
                <a:gd name="T34" fmla="*/ 248 w 282"/>
                <a:gd name="T35" fmla="*/ 238 h 423"/>
                <a:gd name="T36" fmla="*/ 281 w 282"/>
                <a:gd name="T37" fmla="*/ 217 h 423"/>
                <a:gd name="T38" fmla="*/ 281 w 282"/>
                <a:gd name="T39" fmla="*/ 191 h 423"/>
                <a:gd name="T40" fmla="*/ 236 w 282"/>
                <a:gd name="T41" fmla="*/ 182 h 423"/>
                <a:gd name="T42" fmla="*/ 229 w 282"/>
                <a:gd name="T43" fmla="*/ 153 h 423"/>
                <a:gd name="T44" fmla="*/ 184 w 282"/>
                <a:gd name="T45" fmla="*/ 150 h 423"/>
                <a:gd name="T46" fmla="*/ 148 w 282"/>
                <a:gd name="T47" fmla="*/ 24 h 423"/>
                <a:gd name="T48" fmla="*/ 133 w 282"/>
                <a:gd name="T49" fmla="*/ 0 h 423"/>
                <a:gd name="T50" fmla="*/ 88 w 282"/>
                <a:gd name="T51" fmla="*/ 10 h 423"/>
                <a:gd name="T52" fmla="*/ 80 w 282"/>
                <a:gd name="T53" fmla="*/ 22 h 423"/>
                <a:gd name="T54" fmla="*/ 65 w 282"/>
                <a:gd name="T55" fmla="*/ 1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423">
                  <a:moveTo>
                    <a:pt x="65" y="12"/>
                  </a:moveTo>
                  <a:lnTo>
                    <a:pt x="24" y="90"/>
                  </a:lnTo>
                  <a:lnTo>
                    <a:pt x="45" y="119"/>
                  </a:lnTo>
                  <a:lnTo>
                    <a:pt x="24" y="155"/>
                  </a:lnTo>
                  <a:lnTo>
                    <a:pt x="36" y="167"/>
                  </a:lnTo>
                  <a:lnTo>
                    <a:pt x="28" y="191"/>
                  </a:lnTo>
                  <a:lnTo>
                    <a:pt x="28" y="230"/>
                  </a:lnTo>
                  <a:lnTo>
                    <a:pt x="0" y="244"/>
                  </a:lnTo>
                  <a:lnTo>
                    <a:pt x="10" y="257"/>
                  </a:lnTo>
                  <a:lnTo>
                    <a:pt x="70" y="404"/>
                  </a:lnTo>
                  <a:lnTo>
                    <a:pt x="117" y="422"/>
                  </a:lnTo>
                  <a:lnTo>
                    <a:pt x="113" y="392"/>
                  </a:lnTo>
                  <a:lnTo>
                    <a:pt x="137" y="369"/>
                  </a:lnTo>
                  <a:lnTo>
                    <a:pt x="129" y="343"/>
                  </a:lnTo>
                  <a:lnTo>
                    <a:pt x="187" y="313"/>
                  </a:lnTo>
                  <a:lnTo>
                    <a:pt x="189" y="272"/>
                  </a:lnTo>
                  <a:lnTo>
                    <a:pt x="222" y="270"/>
                  </a:lnTo>
                  <a:lnTo>
                    <a:pt x="248" y="238"/>
                  </a:lnTo>
                  <a:lnTo>
                    <a:pt x="281" y="217"/>
                  </a:lnTo>
                  <a:lnTo>
                    <a:pt x="281" y="191"/>
                  </a:lnTo>
                  <a:lnTo>
                    <a:pt x="236" y="182"/>
                  </a:lnTo>
                  <a:lnTo>
                    <a:pt x="229" y="153"/>
                  </a:lnTo>
                  <a:lnTo>
                    <a:pt x="184" y="150"/>
                  </a:lnTo>
                  <a:lnTo>
                    <a:pt x="148" y="24"/>
                  </a:lnTo>
                  <a:lnTo>
                    <a:pt x="133" y="0"/>
                  </a:lnTo>
                  <a:lnTo>
                    <a:pt x="88" y="10"/>
                  </a:lnTo>
                  <a:lnTo>
                    <a:pt x="80" y="22"/>
                  </a:lnTo>
                  <a:lnTo>
                    <a:pt x="65" y="12"/>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nvGrpSpPr>
            <p:cNvPr id="33" name="Group 32"/>
            <p:cNvGrpSpPr>
              <a:grpSpLocks/>
            </p:cNvGrpSpPr>
            <p:nvPr/>
          </p:nvGrpSpPr>
          <p:grpSpPr bwMode="auto">
            <a:xfrm>
              <a:off x="1155" y="1480"/>
              <a:ext cx="3747" cy="2248"/>
              <a:chOff x="1155" y="1480"/>
              <a:chExt cx="3747" cy="2248"/>
            </a:xfrm>
          </p:grpSpPr>
          <p:sp>
            <p:nvSpPr>
              <p:cNvPr id="34" name="Freeform 33"/>
              <p:cNvSpPr>
                <a:spLocks/>
              </p:cNvSpPr>
              <p:nvPr/>
            </p:nvSpPr>
            <p:spPr bwMode="auto">
              <a:xfrm>
                <a:off x="4276" y="2283"/>
                <a:ext cx="365" cy="149"/>
              </a:xfrm>
              <a:custGeom>
                <a:avLst/>
                <a:gdLst>
                  <a:gd name="T0" fmla="*/ 0 w 365"/>
                  <a:gd name="T1" fmla="*/ 50 h 149"/>
                  <a:gd name="T2" fmla="*/ 272 w 365"/>
                  <a:gd name="T3" fmla="*/ 0 h 149"/>
                  <a:gd name="T4" fmla="*/ 314 w 365"/>
                  <a:gd name="T5" fmla="*/ 101 h 149"/>
                  <a:gd name="T6" fmla="*/ 363 w 365"/>
                  <a:gd name="T7" fmla="*/ 91 h 149"/>
                  <a:gd name="T8" fmla="*/ 364 w 365"/>
                  <a:gd name="T9" fmla="*/ 141 h 149"/>
                  <a:gd name="T10" fmla="*/ 326 w 365"/>
                  <a:gd name="T11" fmla="*/ 148 h 149"/>
                  <a:gd name="T12" fmla="*/ 292 w 365"/>
                  <a:gd name="T13" fmla="*/ 114 h 149"/>
                  <a:gd name="T14" fmla="*/ 272 w 365"/>
                  <a:gd name="T15" fmla="*/ 75 h 149"/>
                  <a:gd name="T16" fmla="*/ 267 w 365"/>
                  <a:gd name="T17" fmla="*/ 19 h 149"/>
                  <a:gd name="T18" fmla="*/ 250 w 365"/>
                  <a:gd name="T19" fmla="*/ 47 h 149"/>
                  <a:gd name="T20" fmla="*/ 270 w 365"/>
                  <a:gd name="T21" fmla="*/ 131 h 149"/>
                  <a:gd name="T22" fmla="*/ 190 w 365"/>
                  <a:gd name="T23" fmla="*/ 142 h 149"/>
                  <a:gd name="T24" fmla="*/ 188 w 365"/>
                  <a:gd name="T25" fmla="*/ 82 h 149"/>
                  <a:gd name="T26" fmla="*/ 138 w 365"/>
                  <a:gd name="T27" fmla="*/ 55 h 149"/>
                  <a:gd name="T28" fmla="*/ 97 w 365"/>
                  <a:gd name="T29" fmla="*/ 48 h 149"/>
                  <a:gd name="T30" fmla="*/ 11 w 365"/>
                  <a:gd name="T31" fmla="*/ 91 h 149"/>
                  <a:gd name="T32" fmla="*/ 0 w 365"/>
                  <a:gd name="T33" fmla="*/ 5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5" h="149">
                    <a:moveTo>
                      <a:pt x="0" y="50"/>
                    </a:moveTo>
                    <a:lnTo>
                      <a:pt x="272" y="0"/>
                    </a:lnTo>
                    <a:lnTo>
                      <a:pt x="314" y="101"/>
                    </a:lnTo>
                    <a:lnTo>
                      <a:pt x="363" y="91"/>
                    </a:lnTo>
                    <a:lnTo>
                      <a:pt x="364" y="141"/>
                    </a:lnTo>
                    <a:lnTo>
                      <a:pt x="326" y="148"/>
                    </a:lnTo>
                    <a:lnTo>
                      <a:pt x="292" y="114"/>
                    </a:lnTo>
                    <a:lnTo>
                      <a:pt x="272" y="75"/>
                    </a:lnTo>
                    <a:lnTo>
                      <a:pt x="267" y="19"/>
                    </a:lnTo>
                    <a:lnTo>
                      <a:pt x="250" y="47"/>
                    </a:lnTo>
                    <a:lnTo>
                      <a:pt x="270" y="131"/>
                    </a:lnTo>
                    <a:lnTo>
                      <a:pt x="190" y="142"/>
                    </a:lnTo>
                    <a:lnTo>
                      <a:pt x="188" y="82"/>
                    </a:lnTo>
                    <a:lnTo>
                      <a:pt x="138" y="55"/>
                    </a:lnTo>
                    <a:lnTo>
                      <a:pt x="97" y="48"/>
                    </a:lnTo>
                    <a:lnTo>
                      <a:pt x="11" y="91"/>
                    </a:lnTo>
                    <a:lnTo>
                      <a:pt x="0" y="5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5" name="Freeform 34"/>
              <p:cNvSpPr>
                <a:spLocks/>
              </p:cNvSpPr>
              <p:nvPr/>
            </p:nvSpPr>
            <p:spPr bwMode="auto">
              <a:xfrm>
                <a:off x="1317" y="1480"/>
                <a:ext cx="480" cy="346"/>
              </a:xfrm>
              <a:custGeom>
                <a:avLst/>
                <a:gdLst>
                  <a:gd name="T0" fmla="*/ 120 w 480"/>
                  <a:gd name="T1" fmla="*/ 0 h 346"/>
                  <a:gd name="T2" fmla="*/ 219 w 480"/>
                  <a:gd name="T3" fmla="*/ 27 h 346"/>
                  <a:gd name="T4" fmla="*/ 295 w 480"/>
                  <a:gd name="T5" fmla="*/ 43 h 346"/>
                  <a:gd name="T6" fmla="*/ 330 w 480"/>
                  <a:gd name="T7" fmla="*/ 51 h 346"/>
                  <a:gd name="T8" fmla="*/ 369 w 480"/>
                  <a:gd name="T9" fmla="*/ 57 h 346"/>
                  <a:gd name="T10" fmla="*/ 418 w 480"/>
                  <a:gd name="T11" fmla="*/ 66 h 346"/>
                  <a:gd name="T12" fmla="*/ 479 w 480"/>
                  <a:gd name="T13" fmla="*/ 77 h 346"/>
                  <a:gd name="T14" fmla="*/ 440 w 480"/>
                  <a:gd name="T15" fmla="*/ 345 h 346"/>
                  <a:gd name="T16" fmla="*/ 254 w 480"/>
                  <a:gd name="T17" fmla="*/ 306 h 346"/>
                  <a:gd name="T18" fmla="*/ 228 w 480"/>
                  <a:gd name="T19" fmla="*/ 324 h 346"/>
                  <a:gd name="T20" fmla="*/ 194 w 480"/>
                  <a:gd name="T21" fmla="*/ 297 h 346"/>
                  <a:gd name="T22" fmla="*/ 165 w 480"/>
                  <a:gd name="T23" fmla="*/ 324 h 346"/>
                  <a:gd name="T24" fmla="*/ 138 w 480"/>
                  <a:gd name="T25" fmla="*/ 300 h 346"/>
                  <a:gd name="T26" fmla="*/ 61 w 480"/>
                  <a:gd name="T27" fmla="*/ 297 h 346"/>
                  <a:gd name="T28" fmla="*/ 72 w 480"/>
                  <a:gd name="T29" fmla="*/ 254 h 346"/>
                  <a:gd name="T30" fmla="*/ 18 w 480"/>
                  <a:gd name="T31" fmla="*/ 249 h 346"/>
                  <a:gd name="T32" fmla="*/ 12 w 480"/>
                  <a:gd name="T33" fmla="*/ 225 h 346"/>
                  <a:gd name="T34" fmla="*/ 22 w 480"/>
                  <a:gd name="T35" fmla="*/ 198 h 346"/>
                  <a:gd name="T36" fmla="*/ 9 w 480"/>
                  <a:gd name="T37" fmla="*/ 175 h 346"/>
                  <a:gd name="T38" fmla="*/ 10 w 480"/>
                  <a:gd name="T39" fmla="*/ 107 h 346"/>
                  <a:gd name="T40" fmla="*/ 0 w 480"/>
                  <a:gd name="T41" fmla="*/ 56 h 346"/>
                  <a:gd name="T42" fmla="*/ 7 w 480"/>
                  <a:gd name="T43" fmla="*/ 36 h 346"/>
                  <a:gd name="T44" fmla="*/ 31 w 480"/>
                  <a:gd name="T45" fmla="*/ 43 h 346"/>
                  <a:gd name="T46" fmla="*/ 57 w 480"/>
                  <a:gd name="T47" fmla="*/ 73 h 346"/>
                  <a:gd name="T48" fmla="*/ 103 w 480"/>
                  <a:gd name="T49" fmla="*/ 80 h 346"/>
                  <a:gd name="T50" fmla="*/ 116 w 480"/>
                  <a:gd name="T51" fmla="*/ 106 h 346"/>
                  <a:gd name="T52" fmla="*/ 92 w 480"/>
                  <a:gd name="T53" fmla="*/ 106 h 346"/>
                  <a:gd name="T54" fmla="*/ 90 w 480"/>
                  <a:gd name="T55" fmla="*/ 127 h 346"/>
                  <a:gd name="T56" fmla="*/ 103 w 480"/>
                  <a:gd name="T57" fmla="*/ 129 h 346"/>
                  <a:gd name="T58" fmla="*/ 109 w 480"/>
                  <a:gd name="T59" fmla="*/ 150 h 346"/>
                  <a:gd name="T60" fmla="*/ 80 w 480"/>
                  <a:gd name="T61" fmla="*/ 166 h 346"/>
                  <a:gd name="T62" fmla="*/ 80 w 480"/>
                  <a:gd name="T63" fmla="*/ 181 h 346"/>
                  <a:gd name="T64" fmla="*/ 112 w 480"/>
                  <a:gd name="T65" fmla="*/ 181 h 346"/>
                  <a:gd name="T66" fmla="*/ 120 w 480"/>
                  <a:gd name="T67" fmla="*/ 144 h 346"/>
                  <a:gd name="T68" fmla="*/ 145 w 480"/>
                  <a:gd name="T69" fmla="*/ 121 h 346"/>
                  <a:gd name="T70" fmla="*/ 116 w 480"/>
                  <a:gd name="T71" fmla="*/ 63 h 346"/>
                  <a:gd name="T72" fmla="*/ 135 w 480"/>
                  <a:gd name="T73" fmla="*/ 45 h 346"/>
                  <a:gd name="T74" fmla="*/ 120 w 480"/>
                  <a:gd name="T75" fmla="*/ 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0" h="346">
                    <a:moveTo>
                      <a:pt x="120" y="0"/>
                    </a:moveTo>
                    <a:lnTo>
                      <a:pt x="219" y="27"/>
                    </a:lnTo>
                    <a:lnTo>
                      <a:pt x="295" y="43"/>
                    </a:lnTo>
                    <a:lnTo>
                      <a:pt x="330" y="51"/>
                    </a:lnTo>
                    <a:lnTo>
                      <a:pt x="369" y="57"/>
                    </a:lnTo>
                    <a:lnTo>
                      <a:pt x="418" y="66"/>
                    </a:lnTo>
                    <a:lnTo>
                      <a:pt x="479" y="77"/>
                    </a:lnTo>
                    <a:lnTo>
                      <a:pt x="440" y="345"/>
                    </a:lnTo>
                    <a:lnTo>
                      <a:pt x="254" y="306"/>
                    </a:lnTo>
                    <a:lnTo>
                      <a:pt x="228" y="324"/>
                    </a:lnTo>
                    <a:lnTo>
                      <a:pt x="194" y="297"/>
                    </a:lnTo>
                    <a:lnTo>
                      <a:pt x="165" y="324"/>
                    </a:lnTo>
                    <a:lnTo>
                      <a:pt x="138" y="300"/>
                    </a:lnTo>
                    <a:lnTo>
                      <a:pt x="61" y="297"/>
                    </a:lnTo>
                    <a:lnTo>
                      <a:pt x="72" y="254"/>
                    </a:lnTo>
                    <a:lnTo>
                      <a:pt x="18" y="249"/>
                    </a:lnTo>
                    <a:lnTo>
                      <a:pt x="12" y="225"/>
                    </a:lnTo>
                    <a:lnTo>
                      <a:pt x="22" y="198"/>
                    </a:lnTo>
                    <a:lnTo>
                      <a:pt x="9" y="175"/>
                    </a:lnTo>
                    <a:lnTo>
                      <a:pt x="10" y="107"/>
                    </a:lnTo>
                    <a:lnTo>
                      <a:pt x="0" y="56"/>
                    </a:lnTo>
                    <a:lnTo>
                      <a:pt x="7" y="36"/>
                    </a:lnTo>
                    <a:lnTo>
                      <a:pt x="31" y="43"/>
                    </a:lnTo>
                    <a:lnTo>
                      <a:pt x="57" y="73"/>
                    </a:lnTo>
                    <a:lnTo>
                      <a:pt x="103" y="80"/>
                    </a:lnTo>
                    <a:lnTo>
                      <a:pt x="116" y="106"/>
                    </a:lnTo>
                    <a:lnTo>
                      <a:pt x="92" y="106"/>
                    </a:lnTo>
                    <a:lnTo>
                      <a:pt x="90" y="127"/>
                    </a:lnTo>
                    <a:lnTo>
                      <a:pt x="103" y="129"/>
                    </a:lnTo>
                    <a:lnTo>
                      <a:pt x="109" y="150"/>
                    </a:lnTo>
                    <a:lnTo>
                      <a:pt x="80" y="166"/>
                    </a:lnTo>
                    <a:lnTo>
                      <a:pt x="80" y="181"/>
                    </a:lnTo>
                    <a:lnTo>
                      <a:pt x="112" y="181"/>
                    </a:lnTo>
                    <a:lnTo>
                      <a:pt x="120" y="144"/>
                    </a:lnTo>
                    <a:lnTo>
                      <a:pt x="145" y="121"/>
                    </a:lnTo>
                    <a:lnTo>
                      <a:pt x="116" y="63"/>
                    </a:lnTo>
                    <a:lnTo>
                      <a:pt x="135" y="45"/>
                    </a:lnTo>
                    <a:lnTo>
                      <a:pt x="120"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6" name="Freeform 35"/>
              <p:cNvSpPr>
                <a:spLocks/>
              </p:cNvSpPr>
              <p:nvPr/>
            </p:nvSpPr>
            <p:spPr bwMode="auto">
              <a:xfrm>
                <a:off x="1204" y="1729"/>
                <a:ext cx="597" cy="449"/>
              </a:xfrm>
              <a:custGeom>
                <a:avLst/>
                <a:gdLst>
                  <a:gd name="T0" fmla="*/ 132 w 597"/>
                  <a:gd name="T1" fmla="*/ 0 h 449"/>
                  <a:gd name="T2" fmla="*/ 114 w 597"/>
                  <a:gd name="T3" fmla="*/ 9 h 449"/>
                  <a:gd name="T4" fmla="*/ 102 w 597"/>
                  <a:gd name="T5" fmla="*/ 49 h 449"/>
                  <a:gd name="T6" fmla="*/ 92 w 597"/>
                  <a:gd name="T7" fmla="*/ 82 h 449"/>
                  <a:gd name="T8" fmla="*/ 83 w 597"/>
                  <a:gd name="T9" fmla="*/ 108 h 449"/>
                  <a:gd name="T10" fmla="*/ 73 w 597"/>
                  <a:gd name="T11" fmla="*/ 138 h 449"/>
                  <a:gd name="T12" fmla="*/ 61 w 597"/>
                  <a:gd name="T13" fmla="*/ 167 h 449"/>
                  <a:gd name="T14" fmla="*/ 45 w 597"/>
                  <a:gd name="T15" fmla="*/ 198 h 449"/>
                  <a:gd name="T16" fmla="*/ 24 w 597"/>
                  <a:gd name="T17" fmla="*/ 235 h 449"/>
                  <a:gd name="T18" fmla="*/ 0 w 597"/>
                  <a:gd name="T19" fmla="*/ 271 h 449"/>
                  <a:gd name="T20" fmla="*/ 0 w 597"/>
                  <a:gd name="T21" fmla="*/ 349 h 449"/>
                  <a:gd name="T22" fmla="*/ 335 w 597"/>
                  <a:gd name="T23" fmla="*/ 417 h 449"/>
                  <a:gd name="T24" fmla="*/ 489 w 597"/>
                  <a:gd name="T25" fmla="*/ 448 h 449"/>
                  <a:gd name="T26" fmla="*/ 522 w 597"/>
                  <a:gd name="T27" fmla="*/ 292 h 449"/>
                  <a:gd name="T28" fmla="*/ 542 w 597"/>
                  <a:gd name="T29" fmla="*/ 279 h 449"/>
                  <a:gd name="T30" fmla="*/ 523 w 597"/>
                  <a:gd name="T31" fmla="*/ 245 h 449"/>
                  <a:gd name="T32" fmla="*/ 533 w 597"/>
                  <a:gd name="T33" fmla="*/ 210 h 449"/>
                  <a:gd name="T34" fmla="*/ 596 w 597"/>
                  <a:gd name="T35" fmla="*/ 149 h 449"/>
                  <a:gd name="T36" fmla="*/ 552 w 597"/>
                  <a:gd name="T37" fmla="*/ 96 h 449"/>
                  <a:gd name="T38" fmla="*/ 367 w 597"/>
                  <a:gd name="T39" fmla="*/ 57 h 449"/>
                  <a:gd name="T40" fmla="*/ 342 w 597"/>
                  <a:gd name="T41" fmla="*/ 72 h 449"/>
                  <a:gd name="T42" fmla="*/ 308 w 597"/>
                  <a:gd name="T43" fmla="*/ 47 h 449"/>
                  <a:gd name="T44" fmla="*/ 278 w 597"/>
                  <a:gd name="T45" fmla="*/ 75 h 449"/>
                  <a:gd name="T46" fmla="*/ 250 w 597"/>
                  <a:gd name="T47" fmla="*/ 47 h 449"/>
                  <a:gd name="T48" fmla="*/ 177 w 597"/>
                  <a:gd name="T49" fmla="*/ 48 h 449"/>
                  <a:gd name="T50" fmla="*/ 186 w 597"/>
                  <a:gd name="T51" fmla="*/ 4 h 449"/>
                  <a:gd name="T52" fmla="*/ 132 w 597"/>
                  <a:gd name="T53"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7" h="449">
                    <a:moveTo>
                      <a:pt x="132" y="0"/>
                    </a:moveTo>
                    <a:lnTo>
                      <a:pt x="114" y="9"/>
                    </a:lnTo>
                    <a:lnTo>
                      <a:pt x="102" y="49"/>
                    </a:lnTo>
                    <a:lnTo>
                      <a:pt x="92" y="82"/>
                    </a:lnTo>
                    <a:lnTo>
                      <a:pt x="83" y="108"/>
                    </a:lnTo>
                    <a:lnTo>
                      <a:pt x="73" y="138"/>
                    </a:lnTo>
                    <a:lnTo>
                      <a:pt x="61" y="167"/>
                    </a:lnTo>
                    <a:lnTo>
                      <a:pt x="45" y="198"/>
                    </a:lnTo>
                    <a:lnTo>
                      <a:pt x="24" y="235"/>
                    </a:lnTo>
                    <a:lnTo>
                      <a:pt x="0" y="271"/>
                    </a:lnTo>
                    <a:lnTo>
                      <a:pt x="0" y="349"/>
                    </a:lnTo>
                    <a:lnTo>
                      <a:pt x="335" y="417"/>
                    </a:lnTo>
                    <a:lnTo>
                      <a:pt x="489" y="448"/>
                    </a:lnTo>
                    <a:lnTo>
                      <a:pt x="522" y="292"/>
                    </a:lnTo>
                    <a:lnTo>
                      <a:pt x="542" y="279"/>
                    </a:lnTo>
                    <a:lnTo>
                      <a:pt x="523" y="245"/>
                    </a:lnTo>
                    <a:lnTo>
                      <a:pt x="533" y="210"/>
                    </a:lnTo>
                    <a:lnTo>
                      <a:pt x="596" y="149"/>
                    </a:lnTo>
                    <a:lnTo>
                      <a:pt x="552" y="96"/>
                    </a:lnTo>
                    <a:lnTo>
                      <a:pt x="367" y="57"/>
                    </a:lnTo>
                    <a:lnTo>
                      <a:pt x="342" y="72"/>
                    </a:lnTo>
                    <a:lnTo>
                      <a:pt x="308" y="47"/>
                    </a:lnTo>
                    <a:lnTo>
                      <a:pt x="278" y="75"/>
                    </a:lnTo>
                    <a:lnTo>
                      <a:pt x="250" y="47"/>
                    </a:lnTo>
                    <a:lnTo>
                      <a:pt x="177" y="48"/>
                    </a:lnTo>
                    <a:lnTo>
                      <a:pt x="186" y="4"/>
                    </a:lnTo>
                    <a:lnTo>
                      <a:pt x="132"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7" name="Freeform 36"/>
              <p:cNvSpPr>
                <a:spLocks/>
              </p:cNvSpPr>
              <p:nvPr/>
            </p:nvSpPr>
            <p:spPr bwMode="auto">
              <a:xfrm>
                <a:off x="1155" y="2075"/>
                <a:ext cx="630" cy="954"/>
              </a:xfrm>
              <a:custGeom>
                <a:avLst/>
                <a:gdLst>
                  <a:gd name="T0" fmla="*/ 48 w 630"/>
                  <a:gd name="T1" fmla="*/ 0 h 954"/>
                  <a:gd name="T2" fmla="*/ 337 w 630"/>
                  <a:gd name="T3" fmla="*/ 57 h 954"/>
                  <a:gd name="T4" fmla="*/ 274 w 630"/>
                  <a:gd name="T5" fmla="*/ 336 h 954"/>
                  <a:gd name="T6" fmla="*/ 599 w 630"/>
                  <a:gd name="T7" fmla="*/ 765 h 954"/>
                  <a:gd name="T8" fmla="*/ 629 w 630"/>
                  <a:gd name="T9" fmla="*/ 818 h 954"/>
                  <a:gd name="T10" fmla="*/ 597 w 630"/>
                  <a:gd name="T11" fmla="*/ 845 h 954"/>
                  <a:gd name="T12" fmla="*/ 577 w 630"/>
                  <a:gd name="T13" fmla="*/ 893 h 954"/>
                  <a:gd name="T14" fmla="*/ 559 w 630"/>
                  <a:gd name="T15" fmla="*/ 921 h 954"/>
                  <a:gd name="T16" fmla="*/ 578 w 630"/>
                  <a:gd name="T17" fmla="*/ 945 h 954"/>
                  <a:gd name="T18" fmla="*/ 546 w 630"/>
                  <a:gd name="T19" fmla="*/ 953 h 954"/>
                  <a:gd name="T20" fmla="*/ 355 w 630"/>
                  <a:gd name="T21" fmla="*/ 946 h 954"/>
                  <a:gd name="T22" fmla="*/ 343 w 630"/>
                  <a:gd name="T23" fmla="*/ 892 h 954"/>
                  <a:gd name="T24" fmla="*/ 310 w 630"/>
                  <a:gd name="T25" fmla="*/ 851 h 954"/>
                  <a:gd name="T26" fmla="*/ 285 w 630"/>
                  <a:gd name="T27" fmla="*/ 836 h 954"/>
                  <a:gd name="T28" fmla="*/ 279 w 630"/>
                  <a:gd name="T29" fmla="*/ 807 h 954"/>
                  <a:gd name="T30" fmla="*/ 258 w 630"/>
                  <a:gd name="T31" fmla="*/ 790 h 954"/>
                  <a:gd name="T32" fmla="*/ 238 w 630"/>
                  <a:gd name="T33" fmla="*/ 772 h 954"/>
                  <a:gd name="T34" fmla="*/ 231 w 630"/>
                  <a:gd name="T35" fmla="*/ 748 h 954"/>
                  <a:gd name="T36" fmla="*/ 212 w 630"/>
                  <a:gd name="T37" fmla="*/ 734 h 954"/>
                  <a:gd name="T38" fmla="*/ 183 w 630"/>
                  <a:gd name="T39" fmla="*/ 743 h 954"/>
                  <a:gd name="T40" fmla="*/ 149 w 630"/>
                  <a:gd name="T41" fmla="*/ 730 h 954"/>
                  <a:gd name="T42" fmla="*/ 149 w 630"/>
                  <a:gd name="T43" fmla="*/ 718 h 954"/>
                  <a:gd name="T44" fmla="*/ 148 w 630"/>
                  <a:gd name="T45" fmla="*/ 691 h 954"/>
                  <a:gd name="T46" fmla="*/ 135 w 630"/>
                  <a:gd name="T47" fmla="*/ 662 h 954"/>
                  <a:gd name="T48" fmla="*/ 133 w 630"/>
                  <a:gd name="T49" fmla="*/ 639 h 954"/>
                  <a:gd name="T50" fmla="*/ 118 w 630"/>
                  <a:gd name="T51" fmla="*/ 618 h 954"/>
                  <a:gd name="T52" fmla="*/ 122 w 630"/>
                  <a:gd name="T53" fmla="*/ 598 h 954"/>
                  <a:gd name="T54" fmla="*/ 80 w 630"/>
                  <a:gd name="T55" fmla="*/ 549 h 954"/>
                  <a:gd name="T56" fmla="*/ 80 w 630"/>
                  <a:gd name="T57" fmla="*/ 521 h 954"/>
                  <a:gd name="T58" fmla="*/ 102 w 630"/>
                  <a:gd name="T59" fmla="*/ 511 h 954"/>
                  <a:gd name="T60" fmla="*/ 102 w 630"/>
                  <a:gd name="T61" fmla="*/ 494 h 954"/>
                  <a:gd name="T62" fmla="*/ 80 w 630"/>
                  <a:gd name="T63" fmla="*/ 489 h 954"/>
                  <a:gd name="T64" fmla="*/ 71 w 630"/>
                  <a:gd name="T65" fmla="*/ 462 h 954"/>
                  <a:gd name="T66" fmla="*/ 61 w 630"/>
                  <a:gd name="T67" fmla="*/ 416 h 954"/>
                  <a:gd name="T68" fmla="*/ 91 w 630"/>
                  <a:gd name="T69" fmla="*/ 441 h 954"/>
                  <a:gd name="T70" fmla="*/ 79 w 630"/>
                  <a:gd name="T71" fmla="*/ 407 h 954"/>
                  <a:gd name="T72" fmla="*/ 102 w 630"/>
                  <a:gd name="T73" fmla="*/ 407 h 954"/>
                  <a:gd name="T74" fmla="*/ 102 w 630"/>
                  <a:gd name="T75" fmla="*/ 384 h 954"/>
                  <a:gd name="T76" fmla="*/ 79 w 630"/>
                  <a:gd name="T77" fmla="*/ 369 h 954"/>
                  <a:gd name="T78" fmla="*/ 69 w 630"/>
                  <a:gd name="T79" fmla="*/ 391 h 954"/>
                  <a:gd name="T80" fmla="*/ 48 w 630"/>
                  <a:gd name="T81" fmla="*/ 383 h 954"/>
                  <a:gd name="T82" fmla="*/ 8 w 630"/>
                  <a:gd name="T83" fmla="*/ 276 h 954"/>
                  <a:gd name="T84" fmla="*/ 19 w 630"/>
                  <a:gd name="T85" fmla="*/ 199 h 954"/>
                  <a:gd name="T86" fmla="*/ 0 w 630"/>
                  <a:gd name="T87" fmla="*/ 156 h 954"/>
                  <a:gd name="T88" fmla="*/ 9 w 630"/>
                  <a:gd name="T89" fmla="*/ 122 h 954"/>
                  <a:gd name="T90" fmla="*/ 30 w 630"/>
                  <a:gd name="T91" fmla="*/ 116 h 954"/>
                  <a:gd name="T92" fmla="*/ 48 w 630"/>
                  <a:gd name="T93" fmla="*/ 65 h 954"/>
                  <a:gd name="T94" fmla="*/ 48 w 630"/>
                  <a:gd name="T95"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0" h="954">
                    <a:moveTo>
                      <a:pt x="48" y="0"/>
                    </a:moveTo>
                    <a:lnTo>
                      <a:pt x="337" y="57"/>
                    </a:lnTo>
                    <a:lnTo>
                      <a:pt x="274" y="336"/>
                    </a:lnTo>
                    <a:lnTo>
                      <a:pt x="599" y="765"/>
                    </a:lnTo>
                    <a:lnTo>
                      <a:pt x="629" y="818"/>
                    </a:lnTo>
                    <a:lnTo>
                      <a:pt x="597" y="845"/>
                    </a:lnTo>
                    <a:lnTo>
                      <a:pt x="577" y="893"/>
                    </a:lnTo>
                    <a:lnTo>
                      <a:pt x="559" y="921"/>
                    </a:lnTo>
                    <a:lnTo>
                      <a:pt x="578" y="945"/>
                    </a:lnTo>
                    <a:lnTo>
                      <a:pt x="546" y="953"/>
                    </a:lnTo>
                    <a:lnTo>
                      <a:pt x="355" y="946"/>
                    </a:lnTo>
                    <a:lnTo>
                      <a:pt x="343" y="892"/>
                    </a:lnTo>
                    <a:lnTo>
                      <a:pt x="310" y="851"/>
                    </a:lnTo>
                    <a:lnTo>
                      <a:pt x="285" y="836"/>
                    </a:lnTo>
                    <a:lnTo>
                      <a:pt x="279" y="807"/>
                    </a:lnTo>
                    <a:lnTo>
                      <a:pt x="258" y="790"/>
                    </a:lnTo>
                    <a:lnTo>
                      <a:pt x="238" y="772"/>
                    </a:lnTo>
                    <a:lnTo>
                      <a:pt x="231" y="748"/>
                    </a:lnTo>
                    <a:lnTo>
                      <a:pt x="212" y="734"/>
                    </a:lnTo>
                    <a:lnTo>
                      <a:pt x="183" y="743"/>
                    </a:lnTo>
                    <a:lnTo>
                      <a:pt x="149" y="730"/>
                    </a:lnTo>
                    <a:lnTo>
                      <a:pt x="149" y="718"/>
                    </a:lnTo>
                    <a:lnTo>
                      <a:pt x="148" y="691"/>
                    </a:lnTo>
                    <a:lnTo>
                      <a:pt x="135" y="662"/>
                    </a:lnTo>
                    <a:lnTo>
                      <a:pt x="133" y="639"/>
                    </a:lnTo>
                    <a:lnTo>
                      <a:pt x="118" y="618"/>
                    </a:lnTo>
                    <a:lnTo>
                      <a:pt x="122" y="598"/>
                    </a:lnTo>
                    <a:lnTo>
                      <a:pt x="80" y="549"/>
                    </a:lnTo>
                    <a:lnTo>
                      <a:pt x="80" y="521"/>
                    </a:lnTo>
                    <a:lnTo>
                      <a:pt x="102" y="511"/>
                    </a:lnTo>
                    <a:lnTo>
                      <a:pt x="102" y="494"/>
                    </a:lnTo>
                    <a:lnTo>
                      <a:pt x="80" y="489"/>
                    </a:lnTo>
                    <a:lnTo>
                      <a:pt x="71" y="462"/>
                    </a:lnTo>
                    <a:lnTo>
                      <a:pt x="61" y="416"/>
                    </a:lnTo>
                    <a:lnTo>
                      <a:pt x="91" y="441"/>
                    </a:lnTo>
                    <a:lnTo>
                      <a:pt x="79" y="407"/>
                    </a:lnTo>
                    <a:lnTo>
                      <a:pt x="102" y="407"/>
                    </a:lnTo>
                    <a:lnTo>
                      <a:pt x="102" y="384"/>
                    </a:lnTo>
                    <a:lnTo>
                      <a:pt x="79" y="369"/>
                    </a:lnTo>
                    <a:lnTo>
                      <a:pt x="69" y="391"/>
                    </a:lnTo>
                    <a:lnTo>
                      <a:pt x="48" y="383"/>
                    </a:lnTo>
                    <a:lnTo>
                      <a:pt x="8" y="276"/>
                    </a:lnTo>
                    <a:lnTo>
                      <a:pt x="19" y="199"/>
                    </a:lnTo>
                    <a:lnTo>
                      <a:pt x="0" y="156"/>
                    </a:lnTo>
                    <a:lnTo>
                      <a:pt x="9" y="122"/>
                    </a:lnTo>
                    <a:lnTo>
                      <a:pt x="30" y="116"/>
                    </a:lnTo>
                    <a:lnTo>
                      <a:pt x="48" y="65"/>
                    </a:lnTo>
                    <a:lnTo>
                      <a:pt x="48"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8" name="Freeform 37"/>
              <p:cNvSpPr>
                <a:spLocks/>
              </p:cNvSpPr>
              <p:nvPr/>
            </p:nvSpPr>
            <p:spPr bwMode="auto">
              <a:xfrm>
                <a:off x="1429" y="2134"/>
                <a:ext cx="478" cy="707"/>
              </a:xfrm>
              <a:custGeom>
                <a:avLst/>
                <a:gdLst>
                  <a:gd name="T0" fmla="*/ 61 w 478"/>
                  <a:gd name="T1" fmla="*/ 0 h 707"/>
                  <a:gd name="T2" fmla="*/ 0 w 478"/>
                  <a:gd name="T3" fmla="*/ 280 h 707"/>
                  <a:gd name="T4" fmla="*/ 324 w 478"/>
                  <a:gd name="T5" fmla="*/ 706 h 707"/>
                  <a:gd name="T6" fmla="*/ 344 w 478"/>
                  <a:gd name="T7" fmla="*/ 687 h 707"/>
                  <a:gd name="T8" fmla="*/ 343 w 478"/>
                  <a:gd name="T9" fmla="*/ 602 h 707"/>
                  <a:gd name="T10" fmla="*/ 384 w 478"/>
                  <a:gd name="T11" fmla="*/ 609 h 707"/>
                  <a:gd name="T12" fmla="*/ 425 w 478"/>
                  <a:gd name="T13" fmla="*/ 351 h 707"/>
                  <a:gd name="T14" fmla="*/ 453 w 478"/>
                  <a:gd name="T15" fmla="*/ 175 h 707"/>
                  <a:gd name="T16" fmla="*/ 461 w 478"/>
                  <a:gd name="T17" fmla="*/ 121 h 707"/>
                  <a:gd name="T18" fmla="*/ 477 w 478"/>
                  <a:gd name="T19" fmla="*/ 75 h 707"/>
                  <a:gd name="T20" fmla="*/ 263 w 478"/>
                  <a:gd name="T21" fmla="*/ 42 h 707"/>
                  <a:gd name="T22" fmla="*/ 61 w 478"/>
                  <a:gd name="T23" fmla="*/ 0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707">
                    <a:moveTo>
                      <a:pt x="61" y="0"/>
                    </a:moveTo>
                    <a:lnTo>
                      <a:pt x="0" y="280"/>
                    </a:lnTo>
                    <a:lnTo>
                      <a:pt x="324" y="706"/>
                    </a:lnTo>
                    <a:lnTo>
                      <a:pt x="344" y="687"/>
                    </a:lnTo>
                    <a:lnTo>
                      <a:pt x="343" y="602"/>
                    </a:lnTo>
                    <a:lnTo>
                      <a:pt x="384" y="609"/>
                    </a:lnTo>
                    <a:lnTo>
                      <a:pt x="425" y="351"/>
                    </a:lnTo>
                    <a:lnTo>
                      <a:pt x="453" y="175"/>
                    </a:lnTo>
                    <a:lnTo>
                      <a:pt x="461" y="121"/>
                    </a:lnTo>
                    <a:lnTo>
                      <a:pt x="477" y="75"/>
                    </a:lnTo>
                    <a:lnTo>
                      <a:pt x="263" y="42"/>
                    </a:lnTo>
                    <a:lnTo>
                      <a:pt x="61"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9" name="Freeform 38"/>
              <p:cNvSpPr>
                <a:spLocks/>
              </p:cNvSpPr>
              <p:nvPr/>
            </p:nvSpPr>
            <p:spPr bwMode="auto">
              <a:xfrm>
                <a:off x="1691" y="1556"/>
                <a:ext cx="430" cy="682"/>
              </a:xfrm>
              <a:custGeom>
                <a:avLst/>
                <a:gdLst>
                  <a:gd name="T0" fmla="*/ 103 w 430"/>
                  <a:gd name="T1" fmla="*/ 0 h 682"/>
                  <a:gd name="T2" fmla="*/ 65 w 430"/>
                  <a:gd name="T3" fmla="*/ 266 h 682"/>
                  <a:gd name="T4" fmla="*/ 104 w 430"/>
                  <a:gd name="T5" fmla="*/ 323 h 682"/>
                  <a:gd name="T6" fmla="*/ 42 w 430"/>
                  <a:gd name="T7" fmla="*/ 383 h 682"/>
                  <a:gd name="T8" fmla="*/ 34 w 430"/>
                  <a:gd name="T9" fmla="*/ 423 h 682"/>
                  <a:gd name="T10" fmla="*/ 52 w 430"/>
                  <a:gd name="T11" fmla="*/ 452 h 682"/>
                  <a:gd name="T12" fmla="*/ 34 w 430"/>
                  <a:gd name="T13" fmla="*/ 466 h 682"/>
                  <a:gd name="T14" fmla="*/ 0 w 430"/>
                  <a:gd name="T15" fmla="*/ 621 h 682"/>
                  <a:gd name="T16" fmla="*/ 204 w 430"/>
                  <a:gd name="T17" fmla="*/ 655 h 682"/>
                  <a:gd name="T18" fmla="*/ 397 w 430"/>
                  <a:gd name="T19" fmla="*/ 681 h 682"/>
                  <a:gd name="T20" fmla="*/ 418 w 430"/>
                  <a:gd name="T21" fmla="*/ 541 h 682"/>
                  <a:gd name="T22" fmla="*/ 429 w 430"/>
                  <a:gd name="T23" fmla="*/ 463 h 682"/>
                  <a:gd name="T24" fmla="*/ 410 w 430"/>
                  <a:gd name="T25" fmla="*/ 435 h 682"/>
                  <a:gd name="T26" fmla="*/ 365 w 430"/>
                  <a:gd name="T27" fmla="*/ 443 h 682"/>
                  <a:gd name="T28" fmla="*/ 308 w 430"/>
                  <a:gd name="T29" fmla="*/ 450 h 682"/>
                  <a:gd name="T30" fmla="*/ 298 w 430"/>
                  <a:gd name="T31" fmla="*/ 386 h 682"/>
                  <a:gd name="T32" fmla="*/ 227 w 430"/>
                  <a:gd name="T33" fmla="*/ 335 h 682"/>
                  <a:gd name="T34" fmla="*/ 236 w 430"/>
                  <a:gd name="T35" fmla="*/ 302 h 682"/>
                  <a:gd name="T36" fmla="*/ 243 w 430"/>
                  <a:gd name="T37" fmla="*/ 244 h 682"/>
                  <a:gd name="T38" fmla="*/ 153 w 430"/>
                  <a:gd name="T39" fmla="*/ 118 h 682"/>
                  <a:gd name="T40" fmla="*/ 165 w 430"/>
                  <a:gd name="T41" fmla="*/ 8 h 682"/>
                  <a:gd name="T42" fmla="*/ 103 w 430"/>
                  <a:gd name="T4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0" h="682">
                    <a:moveTo>
                      <a:pt x="103" y="0"/>
                    </a:moveTo>
                    <a:lnTo>
                      <a:pt x="65" y="266"/>
                    </a:lnTo>
                    <a:lnTo>
                      <a:pt x="104" y="323"/>
                    </a:lnTo>
                    <a:lnTo>
                      <a:pt x="42" y="383"/>
                    </a:lnTo>
                    <a:lnTo>
                      <a:pt x="34" y="423"/>
                    </a:lnTo>
                    <a:lnTo>
                      <a:pt x="52" y="452"/>
                    </a:lnTo>
                    <a:lnTo>
                      <a:pt x="34" y="466"/>
                    </a:lnTo>
                    <a:lnTo>
                      <a:pt x="0" y="621"/>
                    </a:lnTo>
                    <a:lnTo>
                      <a:pt x="204" y="655"/>
                    </a:lnTo>
                    <a:lnTo>
                      <a:pt x="397" y="681"/>
                    </a:lnTo>
                    <a:lnTo>
                      <a:pt x="418" y="541"/>
                    </a:lnTo>
                    <a:lnTo>
                      <a:pt x="429" y="463"/>
                    </a:lnTo>
                    <a:lnTo>
                      <a:pt x="410" y="435"/>
                    </a:lnTo>
                    <a:lnTo>
                      <a:pt x="365" y="443"/>
                    </a:lnTo>
                    <a:lnTo>
                      <a:pt x="308" y="450"/>
                    </a:lnTo>
                    <a:lnTo>
                      <a:pt x="298" y="386"/>
                    </a:lnTo>
                    <a:lnTo>
                      <a:pt x="227" y="335"/>
                    </a:lnTo>
                    <a:lnTo>
                      <a:pt x="236" y="302"/>
                    </a:lnTo>
                    <a:lnTo>
                      <a:pt x="243" y="244"/>
                    </a:lnTo>
                    <a:lnTo>
                      <a:pt x="153" y="118"/>
                    </a:lnTo>
                    <a:lnTo>
                      <a:pt x="165" y="8"/>
                    </a:lnTo>
                    <a:lnTo>
                      <a:pt x="103"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0" name="Freeform 39"/>
              <p:cNvSpPr>
                <a:spLocks/>
              </p:cNvSpPr>
              <p:nvPr/>
            </p:nvSpPr>
            <p:spPr bwMode="auto">
              <a:xfrm>
                <a:off x="1824" y="2210"/>
                <a:ext cx="397" cy="505"/>
              </a:xfrm>
              <a:custGeom>
                <a:avLst/>
                <a:gdLst>
                  <a:gd name="T0" fmla="*/ 73 w 397"/>
                  <a:gd name="T1" fmla="*/ 0 h 505"/>
                  <a:gd name="T2" fmla="*/ 267 w 397"/>
                  <a:gd name="T3" fmla="*/ 27 h 505"/>
                  <a:gd name="T4" fmla="*/ 253 w 397"/>
                  <a:gd name="T5" fmla="*/ 122 h 505"/>
                  <a:gd name="T6" fmla="*/ 396 w 397"/>
                  <a:gd name="T7" fmla="*/ 136 h 505"/>
                  <a:gd name="T8" fmla="*/ 357 w 397"/>
                  <a:gd name="T9" fmla="*/ 504 h 505"/>
                  <a:gd name="T10" fmla="*/ 0 w 397"/>
                  <a:gd name="T11" fmla="*/ 466 h 505"/>
                  <a:gd name="T12" fmla="*/ 37 w 397"/>
                  <a:gd name="T13" fmla="*/ 230 h 505"/>
                  <a:gd name="T14" fmla="*/ 73 w 397"/>
                  <a:gd name="T15" fmla="*/ 0 h 5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505">
                    <a:moveTo>
                      <a:pt x="73" y="0"/>
                    </a:moveTo>
                    <a:lnTo>
                      <a:pt x="267" y="27"/>
                    </a:lnTo>
                    <a:lnTo>
                      <a:pt x="253" y="122"/>
                    </a:lnTo>
                    <a:lnTo>
                      <a:pt x="396" y="136"/>
                    </a:lnTo>
                    <a:lnTo>
                      <a:pt x="357" y="504"/>
                    </a:lnTo>
                    <a:lnTo>
                      <a:pt x="0" y="466"/>
                    </a:lnTo>
                    <a:lnTo>
                      <a:pt x="37" y="230"/>
                    </a:lnTo>
                    <a:lnTo>
                      <a:pt x="73"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1" name="Freeform 40"/>
              <p:cNvSpPr>
                <a:spLocks/>
              </p:cNvSpPr>
              <p:nvPr/>
            </p:nvSpPr>
            <p:spPr bwMode="auto">
              <a:xfrm>
                <a:off x="1841" y="1563"/>
                <a:ext cx="747" cy="456"/>
              </a:xfrm>
              <a:custGeom>
                <a:avLst/>
                <a:gdLst>
                  <a:gd name="T0" fmla="*/ 12 w 747"/>
                  <a:gd name="T1" fmla="*/ 0 h 456"/>
                  <a:gd name="T2" fmla="*/ 159 w 747"/>
                  <a:gd name="T3" fmla="*/ 18 h 456"/>
                  <a:gd name="T4" fmla="*/ 247 w 747"/>
                  <a:gd name="T5" fmla="*/ 30 h 456"/>
                  <a:gd name="T6" fmla="*/ 364 w 747"/>
                  <a:gd name="T7" fmla="*/ 42 h 456"/>
                  <a:gd name="T8" fmla="*/ 472 w 747"/>
                  <a:gd name="T9" fmla="*/ 52 h 456"/>
                  <a:gd name="T10" fmla="*/ 659 w 747"/>
                  <a:gd name="T11" fmla="*/ 65 h 456"/>
                  <a:gd name="T12" fmla="*/ 746 w 747"/>
                  <a:gd name="T13" fmla="*/ 72 h 456"/>
                  <a:gd name="T14" fmla="*/ 744 w 747"/>
                  <a:gd name="T15" fmla="*/ 443 h 456"/>
                  <a:gd name="T16" fmla="*/ 286 w 747"/>
                  <a:gd name="T17" fmla="*/ 405 h 456"/>
                  <a:gd name="T18" fmla="*/ 277 w 747"/>
                  <a:gd name="T19" fmla="*/ 455 h 456"/>
                  <a:gd name="T20" fmla="*/ 260 w 747"/>
                  <a:gd name="T21" fmla="*/ 432 h 456"/>
                  <a:gd name="T22" fmla="*/ 218 w 747"/>
                  <a:gd name="T23" fmla="*/ 435 h 456"/>
                  <a:gd name="T24" fmla="*/ 157 w 747"/>
                  <a:gd name="T25" fmla="*/ 444 h 456"/>
                  <a:gd name="T26" fmla="*/ 147 w 747"/>
                  <a:gd name="T27" fmla="*/ 380 h 456"/>
                  <a:gd name="T28" fmla="*/ 75 w 747"/>
                  <a:gd name="T29" fmla="*/ 328 h 456"/>
                  <a:gd name="T30" fmla="*/ 85 w 747"/>
                  <a:gd name="T31" fmla="*/ 280 h 456"/>
                  <a:gd name="T32" fmla="*/ 92 w 747"/>
                  <a:gd name="T33" fmla="*/ 241 h 456"/>
                  <a:gd name="T34" fmla="*/ 0 w 747"/>
                  <a:gd name="T35" fmla="*/ 113 h 456"/>
                  <a:gd name="T36" fmla="*/ 12 w 747"/>
                  <a:gd name="T3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7" h="456">
                    <a:moveTo>
                      <a:pt x="12" y="0"/>
                    </a:moveTo>
                    <a:lnTo>
                      <a:pt x="159" y="18"/>
                    </a:lnTo>
                    <a:lnTo>
                      <a:pt x="247" y="30"/>
                    </a:lnTo>
                    <a:lnTo>
                      <a:pt x="364" y="42"/>
                    </a:lnTo>
                    <a:lnTo>
                      <a:pt x="472" y="52"/>
                    </a:lnTo>
                    <a:lnTo>
                      <a:pt x="659" y="65"/>
                    </a:lnTo>
                    <a:lnTo>
                      <a:pt x="746" y="72"/>
                    </a:lnTo>
                    <a:lnTo>
                      <a:pt x="744" y="443"/>
                    </a:lnTo>
                    <a:lnTo>
                      <a:pt x="286" y="405"/>
                    </a:lnTo>
                    <a:lnTo>
                      <a:pt x="277" y="455"/>
                    </a:lnTo>
                    <a:lnTo>
                      <a:pt x="260" y="432"/>
                    </a:lnTo>
                    <a:lnTo>
                      <a:pt x="218" y="435"/>
                    </a:lnTo>
                    <a:lnTo>
                      <a:pt x="157" y="444"/>
                    </a:lnTo>
                    <a:lnTo>
                      <a:pt x="147" y="380"/>
                    </a:lnTo>
                    <a:lnTo>
                      <a:pt x="75" y="328"/>
                    </a:lnTo>
                    <a:lnTo>
                      <a:pt x="85" y="280"/>
                    </a:lnTo>
                    <a:lnTo>
                      <a:pt x="92" y="241"/>
                    </a:lnTo>
                    <a:lnTo>
                      <a:pt x="0" y="113"/>
                    </a:lnTo>
                    <a:lnTo>
                      <a:pt x="12"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2" name="Freeform 41"/>
              <p:cNvSpPr>
                <a:spLocks/>
              </p:cNvSpPr>
              <p:nvPr/>
            </p:nvSpPr>
            <p:spPr bwMode="auto">
              <a:xfrm>
                <a:off x="2074" y="1964"/>
                <a:ext cx="512" cy="410"/>
              </a:xfrm>
              <a:custGeom>
                <a:avLst/>
                <a:gdLst>
                  <a:gd name="T0" fmla="*/ 49 w 512"/>
                  <a:gd name="T1" fmla="*/ 0 h 410"/>
                  <a:gd name="T2" fmla="*/ 31 w 512"/>
                  <a:gd name="T3" fmla="*/ 153 h 410"/>
                  <a:gd name="T4" fmla="*/ 0 w 512"/>
                  <a:gd name="T5" fmla="*/ 371 h 410"/>
                  <a:gd name="T6" fmla="*/ 148 w 512"/>
                  <a:gd name="T7" fmla="*/ 382 h 410"/>
                  <a:gd name="T8" fmla="*/ 493 w 512"/>
                  <a:gd name="T9" fmla="*/ 409 h 410"/>
                  <a:gd name="T10" fmla="*/ 511 w 512"/>
                  <a:gd name="T11" fmla="*/ 42 h 410"/>
                  <a:gd name="T12" fmla="*/ 49 w 512"/>
                  <a:gd name="T13" fmla="*/ 0 h 410"/>
                </a:gdLst>
                <a:ahLst/>
                <a:cxnLst>
                  <a:cxn ang="0">
                    <a:pos x="T0" y="T1"/>
                  </a:cxn>
                  <a:cxn ang="0">
                    <a:pos x="T2" y="T3"/>
                  </a:cxn>
                  <a:cxn ang="0">
                    <a:pos x="T4" y="T5"/>
                  </a:cxn>
                  <a:cxn ang="0">
                    <a:pos x="T6" y="T7"/>
                  </a:cxn>
                  <a:cxn ang="0">
                    <a:pos x="T8" y="T9"/>
                  </a:cxn>
                  <a:cxn ang="0">
                    <a:pos x="T10" y="T11"/>
                  </a:cxn>
                  <a:cxn ang="0">
                    <a:pos x="T12" y="T13"/>
                  </a:cxn>
                </a:cxnLst>
                <a:rect l="0" t="0" r="r" b="b"/>
                <a:pathLst>
                  <a:path w="512" h="410">
                    <a:moveTo>
                      <a:pt x="49" y="0"/>
                    </a:moveTo>
                    <a:lnTo>
                      <a:pt x="31" y="153"/>
                    </a:lnTo>
                    <a:lnTo>
                      <a:pt x="0" y="371"/>
                    </a:lnTo>
                    <a:lnTo>
                      <a:pt x="148" y="382"/>
                    </a:lnTo>
                    <a:lnTo>
                      <a:pt x="493" y="409"/>
                    </a:lnTo>
                    <a:lnTo>
                      <a:pt x="511" y="42"/>
                    </a:lnTo>
                    <a:lnTo>
                      <a:pt x="49"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3" name="Freeform 42"/>
              <p:cNvSpPr>
                <a:spLocks/>
              </p:cNvSpPr>
              <p:nvPr/>
            </p:nvSpPr>
            <p:spPr bwMode="auto">
              <a:xfrm>
                <a:off x="2177" y="2346"/>
                <a:ext cx="533" cy="390"/>
              </a:xfrm>
              <a:custGeom>
                <a:avLst/>
                <a:gdLst>
                  <a:gd name="T0" fmla="*/ 45 w 533"/>
                  <a:gd name="T1" fmla="*/ 0 h 390"/>
                  <a:gd name="T2" fmla="*/ 17 w 533"/>
                  <a:gd name="T3" fmla="*/ 233 h 390"/>
                  <a:gd name="T4" fmla="*/ 0 w 533"/>
                  <a:gd name="T5" fmla="*/ 368 h 390"/>
                  <a:gd name="T6" fmla="*/ 266 w 533"/>
                  <a:gd name="T7" fmla="*/ 381 h 390"/>
                  <a:gd name="T8" fmla="*/ 520 w 533"/>
                  <a:gd name="T9" fmla="*/ 389 h 390"/>
                  <a:gd name="T10" fmla="*/ 527 w 533"/>
                  <a:gd name="T11" fmla="*/ 207 h 390"/>
                  <a:gd name="T12" fmla="*/ 532 w 533"/>
                  <a:gd name="T13" fmla="*/ 29 h 390"/>
                  <a:gd name="T14" fmla="*/ 386 w 533"/>
                  <a:gd name="T15" fmla="*/ 27 h 390"/>
                  <a:gd name="T16" fmla="*/ 45 w 533"/>
                  <a:gd name="T17"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3" h="390">
                    <a:moveTo>
                      <a:pt x="45" y="0"/>
                    </a:moveTo>
                    <a:lnTo>
                      <a:pt x="17" y="233"/>
                    </a:lnTo>
                    <a:lnTo>
                      <a:pt x="0" y="368"/>
                    </a:lnTo>
                    <a:lnTo>
                      <a:pt x="266" y="381"/>
                    </a:lnTo>
                    <a:lnTo>
                      <a:pt x="520" y="389"/>
                    </a:lnTo>
                    <a:lnTo>
                      <a:pt x="527" y="207"/>
                    </a:lnTo>
                    <a:lnTo>
                      <a:pt x="532" y="29"/>
                    </a:lnTo>
                    <a:lnTo>
                      <a:pt x="386" y="27"/>
                    </a:lnTo>
                    <a:lnTo>
                      <a:pt x="45"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4" name="Freeform 43"/>
              <p:cNvSpPr>
                <a:spLocks/>
              </p:cNvSpPr>
              <p:nvPr/>
            </p:nvSpPr>
            <p:spPr bwMode="auto">
              <a:xfrm>
                <a:off x="1699" y="2673"/>
                <a:ext cx="483" cy="527"/>
              </a:xfrm>
              <a:custGeom>
                <a:avLst/>
                <a:gdLst>
                  <a:gd name="T0" fmla="*/ 122 w 483"/>
                  <a:gd name="T1" fmla="*/ 0 h 527"/>
                  <a:gd name="T2" fmla="*/ 112 w 483"/>
                  <a:gd name="T3" fmla="*/ 69 h 527"/>
                  <a:gd name="T4" fmla="*/ 71 w 483"/>
                  <a:gd name="T5" fmla="*/ 61 h 527"/>
                  <a:gd name="T6" fmla="*/ 73 w 483"/>
                  <a:gd name="T7" fmla="*/ 149 h 527"/>
                  <a:gd name="T8" fmla="*/ 54 w 483"/>
                  <a:gd name="T9" fmla="*/ 167 h 527"/>
                  <a:gd name="T10" fmla="*/ 83 w 483"/>
                  <a:gd name="T11" fmla="*/ 220 h 527"/>
                  <a:gd name="T12" fmla="*/ 54 w 483"/>
                  <a:gd name="T13" fmla="*/ 245 h 527"/>
                  <a:gd name="T14" fmla="*/ 38 w 483"/>
                  <a:gd name="T15" fmla="*/ 284 h 527"/>
                  <a:gd name="T16" fmla="*/ 15 w 483"/>
                  <a:gd name="T17" fmla="*/ 322 h 527"/>
                  <a:gd name="T18" fmla="*/ 31 w 483"/>
                  <a:gd name="T19" fmla="*/ 345 h 527"/>
                  <a:gd name="T20" fmla="*/ 2 w 483"/>
                  <a:gd name="T21" fmla="*/ 354 h 527"/>
                  <a:gd name="T22" fmla="*/ 0 w 483"/>
                  <a:gd name="T23" fmla="*/ 389 h 527"/>
                  <a:gd name="T24" fmla="*/ 272 w 483"/>
                  <a:gd name="T25" fmla="*/ 524 h 527"/>
                  <a:gd name="T26" fmla="*/ 423 w 483"/>
                  <a:gd name="T27" fmla="*/ 526 h 527"/>
                  <a:gd name="T28" fmla="*/ 482 w 483"/>
                  <a:gd name="T29" fmla="*/ 41 h 527"/>
                  <a:gd name="T30" fmla="*/ 122 w 483"/>
                  <a:gd name="T31"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3" h="527">
                    <a:moveTo>
                      <a:pt x="122" y="0"/>
                    </a:moveTo>
                    <a:lnTo>
                      <a:pt x="112" y="69"/>
                    </a:lnTo>
                    <a:lnTo>
                      <a:pt x="71" y="61"/>
                    </a:lnTo>
                    <a:lnTo>
                      <a:pt x="73" y="149"/>
                    </a:lnTo>
                    <a:lnTo>
                      <a:pt x="54" y="167"/>
                    </a:lnTo>
                    <a:lnTo>
                      <a:pt x="83" y="220"/>
                    </a:lnTo>
                    <a:lnTo>
                      <a:pt x="54" y="245"/>
                    </a:lnTo>
                    <a:lnTo>
                      <a:pt x="38" y="284"/>
                    </a:lnTo>
                    <a:lnTo>
                      <a:pt x="15" y="322"/>
                    </a:lnTo>
                    <a:lnTo>
                      <a:pt x="31" y="345"/>
                    </a:lnTo>
                    <a:lnTo>
                      <a:pt x="2" y="354"/>
                    </a:lnTo>
                    <a:lnTo>
                      <a:pt x="0" y="389"/>
                    </a:lnTo>
                    <a:lnTo>
                      <a:pt x="272" y="524"/>
                    </a:lnTo>
                    <a:lnTo>
                      <a:pt x="423" y="526"/>
                    </a:lnTo>
                    <a:lnTo>
                      <a:pt x="482" y="41"/>
                    </a:lnTo>
                    <a:lnTo>
                      <a:pt x="122"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5" name="Freeform 44"/>
              <p:cNvSpPr>
                <a:spLocks/>
              </p:cNvSpPr>
              <p:nvPr/>
            </p:nvSpPr>
            <p:spPr bwMode="auto">
              <a:xfrm>
                <a:off x="2120" y="2709"/>
                <a:ext cx="514" cy="502"/>
              </a:xfrm>
              <a:custGeom>
                <a:avLst/>
                <a:gdLst>
                  <a:gd name="T0" fmla="*/ 62 w 514"/>
                  <a:gd name="T1" fmla="*/ 0 h 502"/>
                  <a:gd name="T2" fmla="*/ 513 w 514"/>
                  <a:gd name="T3" fmla="*/ 20 h 502"/>
                  <a:gd name="T4" fmla="*/ 492 w 514"/>
                  <a:gd name="T5" fmla="*/ 462 h 502"/>
                  <a:gd name="T6" fmla="*/ 344 w 514"/>
                  <a:gd name="T7" fmla="*/ 454 h 502"/>
                  <a:gd name="T8" fmla="*/ 207 w 514"/>
                  <a:gd name="T9" fmla="*/ 451 h 502"/>
                  <a:gd name="T10" fmla="*/ 207 w 514"/>
                  <a:gd name="T11" fmla="*/ 468 h 502"/>
                  <a:gd name="T12" fmla="*/ 92 w 514"/>
                  <a:gd name="T13" fmla="*/ 468 h 502"/>
                  <a:gd name="T14" fmla="*/ 85 w 514"/>
                  <a:gd name="T15" fmla="*/ 501 h 502"/>
                  <a:gd name="T16" fmla="*/ 0 w 514"/>
                  <a:gd name="T17" fmla="*/ 490 h 502"/>
                  <a:gd name="T18" fmla="*/ 48 w 514"/>
                  <a:gd name="T19" fmla="*/ 116 h 502"/>
                  <a:gd name="T20" fmla="*/ 62 w 514"/>
                  <a:gd name="T21" fmla="*/ 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4" h="502">
                    <a:moveTo>
                      <a:pt x="62" y="0"/>
                    </a:moveTo>
                    <a:lnTo>
                      <a:pt x="513" y="20"/>
                    </a:lnTo>
                    <a:lnTo>
                      <a:pt x="492" y="462"/>
                    </a:lnTo>
                    <a:lnTo>
                      <a:pt x="344" y="454"/>
                    </a:lnTo>
                    <a:lnTo>
                      <a:pt x="207" y="451"/>
                    </a:lnTo>
                    <a:lnTo>
                      <a:pt x="207" y="468"/>
                    </a:lnTo>
                    <a:lnTo>
                      <a:pt x="92" y="468"/>
                    </a:lnTo>
                    <a:lnTo>
                      <a:pt x="85" y="501"/>
                    </a:lnTo>
                    <a:lnTo>
                      <a:pt x="0" y="490"/>
                    </a:lnTo>
                    <a:lnTo>
                      <a:pt x="48" y="116"/>
                    </a:lnTo>
                    <a:lnTo>
                      <a:pt x="62"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6" name="Freeform 45"/>
              <p:cNvSpPr>
                <a:spLocks/>
              </p:cNvSpPr>
              <p:nvPr/>
            </p:nvSpPr>
            <p:spPr bwMode="auto">
              <a:xfrm>
                <a:off x="2322" y="2784"/>
                <a:ext cx="1039" cy="944"/>
              </a:xfrm>
              <a:custGeom>
                <a:avLst/>
                <a:gdLst>
                  <a:gd name="T0" fmla="*/ 301 w 1039"/>
                  <a:gd name="T1" fmla="*/ 0 h 944"/>
                  <a:gd name="T2" fmla="*/ 531 w 1039"/>
                  <a:gd name="T3" fmla="*/ 8 h 944"/>
                  <a:gd name="T4" fmla="*/ 531 w 1039"/>
                  <a:gd name="T5" fmla="*/ 179 h 944"/>
                  <a:gd name="T6" fmla="*/ 648 w 1039"/>
                  <a:gd name="T7" fmla="*/ 227 h 944"/>
                  <a:gd name="T8" fmla="*/ 679 w 1039"/>
                  <a:gd name="T9" fmla="*/ 211 h 944"/>
                  <a:gd name="T10" fmla="*/ 757 w 1039"/>
                  <a:gd name="T11" fmla="*/ 248 h 944"/>
                  <a:gd name="T12" fmla="*/ 802 w 1039"/>
                  <a:gd name="T13" fmla="*/ 245 h 944"/>
                  <a:gd name="T14" fmla="*/ 891 w 1039"/>
                  <a:gd name="T15" fmla="*/ 208 h 944"/>
                  <a:gd name="T16" fmla="*/ 942 w 1039"/>
                  <a:gd name="T17" fmla="*/ 244 h 944"/>
                  <a:gd name="T18" fmla="*/ 986 w 1039"/>
                  <a:gd name="T19" fmla="*/ 254 h 944"/>
                  <a:gd name="T20" fmla="*/ 986 w 1039"/>
                  <a:gd name="T21" fmla="*/ 393 h 944"/>
                  <a:gd name="T22" fmla="*/ 1038 w 1039"/>
                  <a:gd name="T23" fmla="*/ 480 h 944"/>
                  <a:gd name="T24" fmla="*/ 1027 w 1039"/>
                  <a:gd name="T25" fmla="*/ 598 h 944"/>
                  <a:gd name="T26" fmla="*/ 970 w 1039"/>
                  <a:gd name="T27" fmla="*/ 646 h 944"/>
                  <a:gd name="T28" fmla="*/ 958 w 1039"/>
                  <a:gd name="T29" fmla="*/ 603 h 944"/>
                  <a:gd name="T30" fmla="*/ 942 w 1039"/>
                  <a:gd name="T31" fmla="*/ 623 h 944"/>
                  <a:gd name="T32" fmla="*/ 954 w 1039"/>
                  <a:gd name="T33" fmla="*/ 651 h 944"/>
                  <a:gd name="T34" fmla="*/ 853 w 1039"/>
                  <a:gd name="T35" fmla="*/ 722 h 944"/>
                  <a:gd name="T36" fmla="*/ 829 w 1039"/>
                  <a:gd name="T37" fmla="*/ 725 h 944"/>
                  <a:gd name="T38" fmla="*/ 777 w 1039"/>
                  <a:gd name="T39" fmla="*/ 761 h 944"/>
                  <a:gd name="T40" fmla="*/ 777 w 1039"/>
                  <a:gd name="T41" fmla="*/ 781 h 944"/>
                  <a:gd name="T42" fmla="*/ 761 w 1039"/>
                  <a:gd name="T43" fmla="*/ 785 h 944"/>
                  <a:gd name="T44" fmla="*/ 773 w 1039"/>
                  <a:gd name="T45" fmla="*/ 808 h 944"/>
                  <a:gd name="T46" fmla="*/ 744 w 1039"/>
                  <a:gd name="T47" fmla="*/ 844 h 944"/>
                  <a:gd name="T48" fmla="*/ 761 w 1039"/>
                  <a:gd name="T49" fmla="*/ 895 h 944"/>
                  <a:gd name="T50" fmla="*/ 777 w 1039"/>
                  <a:gd name="T51" fmla="*/ 911 h 944"/>
                  <a:gd name="T52" fmla="*/ 773 w 1039"/>
                  <a:gd name="T53" fmla="*/ 943 h 944"/>
                  <a:gd name="T54" fmla="*/ 732 w 1039"/>
                  <a:gd name="T55" fmla="*/ 943 h 944"/>
                  <a:gd name="T56" fmla="*/ 696 w 1039"/>
                  <a:gd name="T57" fmla="*/ 927 h 944"/>
                  <a:gd name="T58" fmla="*/ 672 w 1039"/>
                  <a:gd name="T59" fmla="*/ 931 h 944"/>
                  <a:gd name="T60" fmla="*/ 590 w 1039"/>
                  <a:gd name="T61" fmla="*/ 903 h 944"/>
                  <a:gd name="T62" fmla="*/ 555 w 1039"/>
                  <a:gd name="T63" fmla="*/ 796 h 944"/>
                  <a:gd name="T64" fmla="*/ 498 w 1039"/>
                  <a:gd name="T65" fmla="*/ 745 h 944"/>
                  <a:gd name="T66" fmla="*/ 449 w 1039"/>
                  <a:gd name="T67" fmla="*/ 651 h 944"/>
                  <a:gd name="T68" fmla="*/ 426 w 1039"/>
                  <a:gd name="T69" fmla="*/ 641 h 944"/>
                  <a:gd name="T70" fmla="*/ 399 w 1039"/>
                  <a:gd name="T71" fmla="*/ 617 h 944"/>
                  <a:gd name="T72" fmla="*/ 373 w 1039"/>
                  <a:gd name="T73" fmla="*/ 617 h 944"/>
                  <a:gd name="T74" fmla="*/ 335 w 1039"/>
                  <a:gd name="T75" fmla="*/ 609 h 944"/>
                  <a:gd name="T76" fmla="*/ 305 w 1039"/>
                  <a:gd name="T77" fmla="*/ 617 h 944"/>
                  <a:gd name="T78" fmla="*/ 284 w 1039"/>
                  <a:gd name="T79" fmla="*/ 665 h 944"/>
                  <a:gd name="T80" fmla="*/ 254 w 1039"/>
                  <a:gd name="T81" fmla="*/ 673 h 944"/>
                  <a:gd name="T82" fmla="*/ 188 w 1039"/>
                  <a:gd name="T83" fmla="*/ 636 h 944"/>
                  <a:gd name="T84" fmla="*/ 150 w 1039"/>
                  <a:gd name="T85" fmla="*/ 590 h 944"/>
                  <a:gd name="T86" fmla="*/ 143 w 1039"/>
                  <a:gd name="T87" fmla="*/ 537 h 944"/>
                  <a:gd name="T88" fmla="*/ 115 w 1039"/>
                  <a:gd name="T89" fmla="*/ 499 h 944"/>
                  <a:gd name="T90" fmla="*/ 49 w 1039"/>
                  <a:gd name="T91" fmla="*/ 448 h 944"/>
                  <a:gd name="T92" fmla="*/ 0 w 1039"/>
                  <a:gd name="T93" fmla="*/ 394 h 944"/>
                  <a:gd name="T94" fmla="*/ 0 w 1039"/>
                  <a:gd name="T95" fmla="*/ 371 h 944"/>
                  <a:gd name="T96" fmla="*/ 156 w 1039"/>
                  <a:gd name="T97" fmla="*/ 374 h 944"/>
                  <a:gd name="T98" fmla="*/ 284 w 1039"/>
                  <a:gd name="T99" fmla="*/ 384 h 944"/>
                  <a:gd name="T100" fmla="*/ 301 w 1039"/>
                  <a:gd name="T101"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39" h="944">
                    <a:moveTo>
                      <a:pt x="301" y="0"/>
                    </a:moveTo>
                    <a:lnTo>
                      <a:pt x="531" y="8"/>
                    </a:lnTo>
                    <a:lnTo>
                      <a:pt x="531" y="179"/>
                    </a:lnTo>
                    <a:lnTo>
                      <a:pt x="648" y="227"/>
                    </a:lnTo>
                    <a:lnTo>
                      <a:pt x="679" y="211"/>
                    </a:lnTo>
                    <a:lnTo>
                      <a:pt x="757" y="248"/>
                    </a:lnTo>
                    <a:lnTo>
                      <a:pt x="802" y="245"/>
                    </a:lnTo>
                    <a:lnTo>
                      <a:pt x="891" y="208"/>
                    </a:lnTo>
                    <a:lnTo>
                      <a:pt x="942" y="244"/>
                    </a:lnTo>
                    <a:lnTo>
                      <a:pt x="986" y="254"/>
                    </a:lnTo>
                    <a:lnTo>
                      <a:pt x="986" y="393"/>
                    </a:lnTo>
                    <a:lnTo>
                      <a:pt x="1038" y="480"/>
                    </a:lnTo>
                    <a:lnTo>
                      <a:pt x="1027" y="598"/>
                    </a:lnTo>
                    <a:lnTo>
                      <a:pt x="970" y="646"/>
                    </a:lnTo>
                    <a:lnTo>
                      <a:pt x="958" y="603"/>
                    </a:lnTo>
                    <a:lnTo>
                      <a:pt x="942" y="623"/>
                    </a:lnTo>
                    <a:lnTo>
                      <a:pt x="954" y="651"/>
                    </a:lnTo>
                    <a:lnTo>
                      <a:pt x="853" y="722"/>
                    </a:lnTo>
                    <a:lnTo>
                      <a:pt x="829" y="725"/>
                    </a:lnTo>
                    <a:lnTo>
                      <a:pt x="777" y="761"/>
                    </a:lnTo>
                    <a:lnTo>
                      <a:pt x="777" y="781"/>
                    </a:lnTo>
                    <a:lnTo>
                      <a:pt x="761" y="785"/>
                    </a:lnTo>
                    <a:lnTo>
                      <a:pt x="773" y="808"/>
                    </a:lnTo>
                    <a:lnTo>
                      <a:pt x="744" y="844"/>
                    </a:lnTo>
                    <a:lnTo>
                      <a:pt x="761" y="895"/>
                    </a:lnTo>
                    <a:lnTo>
                      <a:pt x="777" y="911"/>
                    </a:lnTo>
                    <a:lnTo>
                      <a:pt x="773" y="943"/>
                    </a:lnTo>
                    <a:lnTo>
                      <a:pt x="732" y="943"/>
                    </a:lnTo>
                    <a:lnTo>
                      <a:pt x="696" y="927"/>
                    </a:lnTo>
                    <a:lnTo>
                      <a:pt x="672" y="931"/>
                    </a:lnTo>
                    <a:lnTo>
                      <a:pt x="590" y="903"/>
                    </a:lnTo>
                    <a:lnTo>
                      <a:pt x="555" y="796"/>
                    </a:lnTo>
                    <a:lnTo>
                      <a:pt x="498" y="745"/>
                    </a:lnTo>
                    <a:lnTo>
                      <a:pt x="449" y="651"/>
                    </a:lnTo>
                    <a:lnTo>
                      <a:pt x="426" y="641"/>
                    </a:lnTo>
                    <a:lnTo>
                      <a:pt x="399" y="617"/>
                    </a:lnTo>
                    <a:lnTo>
                      <a:pt x="373" y="617"/>
                    </a:lnTo>
                    <a:lnTo>
                      <a:pt x="335" y="609"/>
                    </a:lnTo>
                    <a:lnTo>
                      <a:pt x="305" y="617"/>
                    </a:lnTo>
                    <a:lnTo>
                      <a:pt x="284" y="665"/>
                    </a:lnTo>
                    <a:lnTo>
                      <a:pt x="254" y="673"/>
                    </a:lnTo>
                    <a:lnTo>
                      <a:pt x="188" y="636"/>
                    </a:lnTo>
                    <a:lnTo>
                      <a:pt x="150" y="590"/>
                    </a:lnTo>
                    <a:lnTo>
                      <a:pt x="143" y="537"/>
                    </a:lnTo>
                    <a:lnTo>
                      <a:pt x="115" y="499"/>
                    </a:lnTo>
                    <a:lnTo>
                      <a:pt x="49" y="448"/>
                    </a:lnTo>
                    <a:lnTo>
                      <a:pt x="0" y="394"/>
                    </a:lnTo>
                    <a:lnTo>
                      <a:pt x="0" y="371"/>
                    </a:lnTo>
                    <a:lnTo>
                      <a:pt x="156" y="374"/>
                    </a:lnTo>
                    <a:lnTo>
                      <a:pt x="284" y="384"/>
                    </a:lnTo>
                    <a:lnTo>
                      <a:pt x="301"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7" name="Freeform 46"/>
              <p:cNvSpPr>
                <a:spLocks/>
              </p:cNvSpPr>
              <p:nvPr/>
            </p:nvSpPr>
            <p:spPr bwMode="auto">
              <a:xfrm>
                <a:off x="2586" y="1635"/>
                <a:ext cx="501" cy="288"/>
              </a:xfrm>
              <a:custGeom>
                <a:avLst/>
                <a:gdLst>
                  <a:gd name="T0" fmla="*/ 1 w 501"/>
                  <a:gd name="T1" fmla="*/ 0 h 288"/>
                  <a:gd name="T2" fmla="*/ 419 w 501"/>
                  <a:gd name="T3" fmla="*/ 9 h 288"/>
                  <a:gd name="T4" fmla="*/ 449 w 501"/>
                  <a:gd name="T5" fmla="*/ 93 h 288"/>
                  <a:gd name="T6" fmla="*/ 480 w 501"/>
                  <a:gd name="T7" fmla="*/ 158 h 288"/>
                  <a:gd name="T8" fmla="*/ 500 w 501"/>
                  <a:gd name="T9" fmla="*/ 264 h 288"/>
                  <a:gd name="T10" fmla="*/ 488 w 501"/>
                  <a:gd name="T11" fmla="*/ 287 h 288"/>
                  <a:gd name="T12" fmla="*/ 333 w 501"/>
                  <a:gd name="T13" fmla="*/ 284 h 288"/>
                  <a:gd name="T14" fmla="*/ 0 w 501"/>
                  <a:gd name="T15" fmla="*/ 278 h 288"/>
                  <a:gd name="T16" fmla="*/ 1 w 501"/>
                  <a:gd name="T1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288">
                    <a:moveTo>
                      <a:pt x="1" y="0"/>
                    </a:moveTo>
                    <a:lnTo>
                      <a:pt x="419" y="9"/>
                    </a:lnTo>
                    <a:lnTo>
                      <a:pt x="449" y="93"/>
                    </a:lnTo>
                    <a:lnTo>
                      <a:pt x="480" y="158"/>
                    </a:lnTo>
                    <a:lnTo>
                      <a:pt x="500" y="264"/>
                    </a:lnTo>
                    <a:lnTo>
                      <a:pt x="488" y="287"/>
                    </a:lnTo>
                    <a:lnTo>
                      <a:pt x="333" y="284"/>
                    </a:lnTo>
                    <a:lnTo>
                      <a:pt x="0" y="278"/>
                    </a:lnTo>
                    <a:lnTo>
                      <a:pt x="1"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8" name="Freeform 47"/>
              <p:cNvSpPr>
                <a:spLocks/>
              </p:cNvSpPr>
              <p:nvPr/>
            </p:nvSpPr>
            <p:spPr bwMode="auto">
              <a:xfrm>
                <a:off x="2572" y="1911"/>
                <a:ext cx="526" cy="337"/>
              </a:xfrm>
              <a:custGeom>
                <a:avLst/>
                <a:gdLst>
                  <a:gd name="T0" fmla="*/ 9 w 526"/>
                  <a:gd name="T1" fmla="*/ 0 h 337"/>
                  <a:gd name="T2" fmla="*/ 8 w 526"/>
                  <a:gd name="T3" fmla="*/ 131 h 337"/>
                  <a:gd name="T4" fmla="*/ 0 w 526"/>
                  <a:gd name="T5" fmla="*/ 284 h 337"/>
                  <a:gd name="T6" fmla="*/ 381 w 526"/>
                  <a:gd name="T7" fmla="*/ 288 h 337"/>
                  <a:gd name="T8" fmla="*/ 421 w 526"/>
                  <a:gd name="T9" fmla="*/ 309 h 337"/>
                  <a:gd name="T10" fmla="*/ 450 w 526"/>
                  <a:gd name="T11" fmla="*/ 280 h 337"/>
                  <a:gd name="T12" fmla="*/ 525 w 526"/>
                  <a:gd name="T13" fmla="*/ 336 h 337"/>
                  <a:gd name="T14" fmla="*/ 514 w 526"/>
                  <a:gd name="T15" fmla="*/ 278 h 337"/>
                  <a:gd name="T16" fmla="*/ 520 w 526"/>
                  <a:gd name="T17" fmla="*/ 234 h 337"/>
                  <a:gd name="T18" fmla="*/ 525 w 526"/>
                  <a:gd name="T19" fmla="*/ 80 h 337"/>
                  <a:gd name="T20" fmla="*/ 491 w 526"/>
                  <a:gd name="T21" fmla="*/ 48 h 337"/>
                  <a:gd name="T22" fmla="*/ 505 w 526"/>
                  <a:gd name="T23" fmla="*/ 6 h 337"/>
                  <a:gd name="T24" fmla="*/ 255 w 526"/>
                  <a:gd name="T25" fmla="*/ 3 h 337"/>
                  <a:gd name="T26" fmla="*/ 9 w 526"/>
                  <a:gd name="T2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337">
                    <a:moveTo>
                      <a:pt x="9" y="0"/>
                    </a:moveTo>
                    <a:lnTo>
                      <a:pt x="8" y="131"/>
                    </a:lnTo>
                    <a:lnTo>
                      <a:pt x="0" y="284"/>
                    </a:lnTo>
                    <a:lnTo>
                      <a:pt x="381" y="288"/>
                    </a:lnTo>
                    <a:lnTo>
                      <a:pt x="421" y="309"/>
                    </a:lnTo>
                    <a:lnTo>
                      <a:pt x="450" y="280"/>
                    </a:lnTo>
                    <a:lnTo>
                      <a:pt x="525" y="336"/>
                    </a:lnTo>
                    <a:lnTo>
                      <a:pt x="514" y="278"/>
                    </a:lnTo>
                    <a:lnTo>
                      <a:pt x="520" y="234"/>
                    </a:lnTo>
                    <a:lnTo>
                      <a:pt x="525" y="80"/>
                    </a:lnTo>
                    <a:lnTo>
                      <a:pt x="491" y="48"/>
                    </a:lnTo>
                    <a:lnTo>
                      <a:pt x="505" y="6"/>
                    </a:lnTo>
                    <a:lnTo>
                      <a:pt x="255" y="3"/>
                    </a:lnTo>
                    <a:lnTo>
                      <a:pt x="9"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9" name="Freeform 48"/>
              <p:cNvSpPr>
                <a:spLocks/>
              </p:cNvSpPr>
              <p:nvPr/>
            </p:nvSpPr>
            <p:spPr bwMode="auto">
              <a:xfrm>
                <a:off x="2563" y="2190"/>
                <a:ext cx="628" cy="278"/>
              </a:xfrm>
              <a:custGeom>
                <a:avLst/>
                <a:gdLst>
                  <a:gd name="T0" fmla="*/ 8 w 628"/>
                  <a:gd name="T1" fmla="*/ 0 h 278"/>
                  <a:gd name="T2" fmla="*/ 0 w 628"/>
                  <a:gd name="T3" fmla="*/ 184 h 278"/>
                  <a:gd name="T4" fmla="*/ 142 w 628"/>
                  <a:gd name="T5" fmla="*/ 188 h 278"/>
                  <a:gd name="T6" fmla="*/ 140 w 628"/>
                  <a:gd name="T7" fmla="*/ 277 h 278"/>
                  <a:gd name="T8" fmla="*/ 330 w 628"/>
                  <a:gd name="T9" fmla="*/ 275 h 278"/>
                  <a:gd name="T10" fmla="*/ 502 w 628"/>
                  <a:gd name="T11" fmla="*/ 271 h 278"/>
                  <a:gd name="T12" fmla="*/ 627 w 628"/>
                  <a:gd name="T13" fmla="*/ 275 h 278"/>
                  <a:gd name="T14" fmla="*/ 588 w 628"/>
                  <a:gd name="T15" fmla="*/ 197 h 278"/>
                  <a:gd name="T16" fmla="*/ 562 w 628"/>
                  <a:gd name="T17" fmla="*/ 125 h 278"/>
                  <a:gd name="T18" fmla="*/ 531 w 628"/>
                  <a:gd name="T19" fmla="*/ 49 h 278"/>
                  <a:gd name="T20" fmla="*/ 459 w 628"/>
                  <a:gd name="T21" fmla="*/ 1 h 278"/>
                  <a:gd name="T22" fmla="*/ 428 w 628"/>
                  <a:gd name="T23" fmla="*/ 29 h 278"/>
                  <a:gd name="T24" fmla="*/ 389 w 628"/>
                  <a:gd name="T25" fmla="*/ 9 h 278"/>
                  <a:gd name="T26" fmla="*/ 218 w 628"/>
                  <a:gd name="T27" fmla="*/ 4 h 278"/>
                  <a:gd name="T28" fmla="*/ 8 w 628"/>
                  <a:gd name="T29"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8" h="278">
                    <a:moveTo>
                      <a:pt x="8" y="0"/>
                    </a:moveTo>
                    <a:lnTo>
                      <a:pt x="0" y="184"/>
                    </a:lnTo>
                    <a:lnTo>
                      <a:pt x="142" y="188"/>
                    </a:lnTo>
                    <a:lnTo>
                      <a:pt x="140" y="277"/>
                    </a:lnTo>
                    <a:lnTo>
                      <a:pt x="330" y="275"/>
                    </a:lnTo>
                    <a:lnTo>
                      <a:pt x="502" y="271"/>
                    </a:lnTo>
                    <a:lnTo>
                      <a:pt x="627" y="275"/>
                    </a:lnTo>
                    <a:lnTo>
                      <a:pt x="588" y="197"/>
                    </a:lnTo>
                    <a:lnTo>
                      <a:pt x="562" y="125"/>
                    </a:lnTo>
                    <a:lnTo>
                      <a:pt x="531" y="49"/>
                    </a:lnTo>
                    <a:lnTo>
                      <a:pt x="459" y="1"/>
                    </a:lnTo>
                    <a:lnTo>
                      <a:pt x="428" y="29"/>
                    </a:lnTo>
                    <a:lnTo>
                      <a:pt x="389" y="9"/>
                    </a:lnTo>
                    <a:lnTo>
                      <a:pt x="218" y="4"/>
                    </a:lnTo>
                    <a:lnTo>
                      <a:pt x="8"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0" name="Freeform 49"/>
              <p:cNvSpPr>
                <a:spLocks/>
              </p:cNvSpPr>
              <p:nvPr/>
            </p:nvSpPr>
            <p:spPr bwMode="auto">
              <a:xfrm>
                <a:off x="2696" y="2461"/>
                <a:ext cx="553" cy="276"/>
              </a:xfrm>
              <a:custGeom>
                <a:avLst/>
                <a:gdLst>
                  <a:gd name="T0" fmla="*/ 6 w 553"/>
                  <a:gd name="T1" fmla="*/ 3 h 276"/>
                  <a:gd name="T2" fmla="*/ 4 w 553"/>
                  <a:gd name="T3" fmla="*/ 161 h 276"/>
                  <a:gd name="T4" fmla="*/ 0 w 553"/>
                  <a:gd name="T5" fmla="*/ 273 h 276"/>
                  <a:gd name="T6" fmla="*/ 552 w 553"/>
                  <a:gd name="T7" fmla="*/ 275 h 276"/>
                  <a:gd name="T8" fmla="*/ 541 w 553"/>
                  <a:gd name="T9" fmla="*/ 132 h 276"/>
                  <a:gd name="T10" fmla="*/ 541 w 553"/>
                  <a:gd name="T11" fmla="*/ 78 h 276"/>
                  <a:gd name="T12" fmla="*/ 497 w 553"/>
                  <a:gd name="T13" fmla="*/ 45 h 276"/>
                  <a:gd name="T14" fmla="*/ 510 w 553"/>
                  <a:gd name="T15" fmla="*/ 17 h 276"/>
                  <a:gd name="T16" fmla="*/ 491 w 553"/>
                  <a:gd name="T17" fmla="*/ 0 h 276"/>
                  <a:gd name="T18" fmla="*/ 241 w 553"/>
                  <a:gd name="T19" fmla="*/ 3 h 276"/>
                  <a:gd name="T20" fmla="*/ 6 w 553"/>
                  <a:gd name="T21" fmla="*/ 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3" h="276">
                    <a:moveTo>
                      <a:pt x="6" y="3"/>
                    </a:moveTo>
                    <a:lnTo>
                      <a:pt x="4" y="161"/>
                    </a:lnTo>
                    <a:lnTo>
                      <a:pt x="0" y="273"/>
                    </a:lnTo>
                    <a:lnTo>
                      <a:pt x="552" y="275"/>
                    </a:lnTo>
                    <a:lnTo>
                      <a:pt x="541" y="132"/>
                    </a:lnTo>
                    <a:lnTo>
                      <a:pt x="541" y="78"/>
                    </a:lnTo>
                    <a:lnTo>
                      <a:pt x="497" y="45"/>
                    </a:lnTo>
                    <a:lnTo>
                      <a:pt x="510" y="17"/>
                    </a:lnTo>
                    <a:lnTo>
                      <a:pt x="491" y="0"/>
                    </a:lnTo>
                    <a:lnTo>
                      <a:pt x="241" y="3"/>
                    </a:lnTo>
                    <a:lnTo>
                      <a:pt x="6" y="3"/>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1" name="Freeform 50"/>
              <p:cNvSpPr>
                <a:spLocks/>
              </p:cNvSpPr>
              <p:nvPr/>
            </p:nvSpPr>
            <p:spPr bwMode="auto">
              <a:xfrm>
                <a:off x="2623" y="2730"/>
                <a:ext cx="644" cy="304"/>
              </a:xfrm>
              <a:custGeom>
                <a:avLst/>
                <a:gdLst>
                  <a:gd name="T0" fmla="*/ 3 w 644"/>
                  <a:gd name="T1" fmla="*/ 0 h 304"/>
                  <a:gd name="T2" fmla="*/ 0 w 644"/>
                  <a:gd name="T3" fmla="*/ 54 h 304"/>
                  <a:gd name="T4" fmla="*/ 228 w 644"/>
                  <a:gd name="T5" fmla="*/ 62 h 304"/>
                  <a:gd name="T6" fmla="*/ 229 w 644"/>
                  <a:gd name="T7" fmla="*/ 234 h 304"/>
                  <a:gd name="T8" fmla="*/ 346 w 644"/>
                  <a:gd name="T9" fmla="*/ 282 h 304"/>
                  <a:gd name="T10" fmla="*/ 379 w 644"/>
                  <a:gd name="T11" fmla="*/ 265 h 304"/>
                  <a:gd name="T12" fmla="*/ 452 w 644"/>
                  <a:gd name="T13" fmla="*/ 303 h 304"/>
                  <a:gd name="T14" fmla="*/ 501 w 644"/>
                  <a:gd name="T15" fmla="*/ 302 h 304"/>
                  <a:gd name="T16" fmla="*/ 590 w 644"/>
                  <a:gd name="T17" fmla="*/ 265 h 304"/>
                  <a:gd name="T18" fmla="*/ 643 w 644"/>
                  <a:gd name="T19" fmla="*/ 301 h 304"/>
                  <a:gd name="T20" fmla="*/ 643 w 644"/>
                  <a:gd name="T21" fmla="*/ 113 h 304"/>
                  <a:gd name="T22" fmla="*/ 626 w 644"/>
                  <a:gd name="T23" fmla="*/ 4 h 304"/>
                  <a:gd name="T24" fmla="*/ 3 w 644"/>
                  <a:gd name="T25"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4" h="304">
                    <a:moveTo>
                      <a:pt x="3" y="0"/>
                    </a:moveTo>
                    <a:lnTo>
                      <a:pt x="0" y="54"/>
                    </a:lnTo>
                    <a:lnTo>
                      <a:pt x="228" y="62"/>
                    </a:lnTo>
                    <a:lnTo>
                      <a:pt x="229" y="234"/>
                    </a:lnTo>
                    <a:lnTo>
                      <a:pt x="346" y="282"/>
                    </a:lnTo>
                    <a:lnTo>
                      <a:pt x="379" y="265"/>
                    </a:lnTo>
                    <a:lnTo>
                      <a:pt x="452" y="303"/>
                    </a:lnTo>
                    <a:lnTo>
                      <a:pt x="501" y="302"/>
                    </a:lnTo>
                    <a:lnTo>
                      <a:pt x="590" y="265"/>
                    </a:lnTo>
                    <a:lnTo>
                      <a:pt x="643" y="301"/>
                    </a:lnTo>
                    <a:lnTo>
                      <a:pt x="643" y="113"/>
                    </a:lnTo>
                    <a:lnTo>
                      <a:pt x="626" y="4"/>
                    </a:lnTo>
                    <a:lnTo>
                      <a:pt x="3"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2" name="Freeform 51"/>
              <p:cNvSpPr>
                <a:spLocks/>
              </p:cNvSpPr>
              <p:nvPr/>
            </p:nvSpPr>
            <p:spPr bwMode="auto">
              <a:xfrm>
                <a:off x="3254" y="2744"/>
                <a:ext cx="362" cy="334"/>
              </a:xfrm>
              <a:custGeom>
                <a:avLst/>
                <a:gdLst>
                  <a:gd name="T0" fmla="*/ 0 w 362"/>
                  <a:gd name="T1" fmla="*/ 31 h 334"/>
                  <a:gd name="T2" fmla="*/ 142 w 362"/>
                  <a:gd name="T3" fmla="*/ 13 h 334"/>
                  <a:gd name="T4" fmla="*/ 317 w 362"/>
                  <a:gd name="T5" fmla="*/ 0 h 334"/>
                  <a:gd name="T6" fmla="*/ 309 w 362"/>
                  <a:gd name="T7" fmla="*/ 44 h 334"/>
                  <a:gd name="T8" fmla="*/ 347 w 362"/>
                  <a:gd name="T9" fmla="*/ 35 h 334"/>
                  <a:gd name="T10" fmla="*/ 361 w 362"/>
                  <a:gd name="T11" fmla="*/ 64 h 334"/>
                  <a:gd name="T12" fmla="*/ 319 w 362"/>
                  <a:gd name="T13" fmla="*/ 91 h 334"/>
                  <a:gd name="T14" fmla="*/ 329 w 362"/>
                  <a:gd name="T15" fmla="*/ 136 h 334"/>
                  <a:gd name="T16" fmla="*/ 288 w 362"/>
                  <a:gd name="T17" fmla="*/ 213 h 334"/>
                  <a:gd name="T18" fmla="*/ 257 w 362"/>
                  <a:gd name="T19" fmla="*/ 261 h 334"/>
                  <a:gd name="T20" fmla="*/ 274 w 362"/>
                  <a:gd name="T21" fmla="*/ 322 h 334"/>
                  <a:gd name="T22" fmla="*/ 52 w 362"/>
                  <a:gd name="T23" fmla="*/ 333 h 334"/>
                  <a:gd name="T24" fmla="*/ 51 w 362"/>
                  <a:gd name="T25" fmla="*/ 296 h 334"/>
                  <a:gd name="T26" fmla="*/ 7 w 362"/>
                  <a:gd name="T27" fmla="*/ 288 h 334"/>
                  <a:gd name="T28" fmla="*/ 7 w 362"/>
                  <a:gd name="T29" fmla="*/ 91 h 334"/>
                  <a:gd name="T30" fmla="*/ 0 w 362"/>
                  <a:gd name="T31" fmla="*/ 31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2" h="334">
                    <a:moveTo>
                      <a:pt x="0" y="31"/>
                    </a:moveTo>
                    <a:lnTo>
                      <a:pt x="142" y="13"/>
                    </a:lnTo>
                    <a:lnTo>
                      <a:pt x="317" y="0"/>
                    </a:lnTo>
                    <a:lnTo>
                      <a:pt x="309" y="44"/>
                    </a:lnTo>
                    <a:lnTo>
                      <a:pt x="347" y="35"/>
                    </a:lnTo>
                    <a:lnTo>
                      <a:pt x="361" y="64"/>
                    </a:lnTo>
                    <a:lnTo>
                      <a:pt x="319" y="91"/>
                    </a:lnTo>
                    <a:lnTo>
                      <a:pt x="329" y="136"/>
                    </a:lnTo>
                    <a:lnTo>
                      <a:pt x="288" y="213"/>
                    </a:lnTo>
                    <a:lnTo>
                      <a:pt x="257" y="261"/>
                    </a:lnTo>
                    <a:lnTo>
                      <a:pt x="274" y="322"/>
                    </a:lnTo>
                    <a:lnTo>
                      <a:pt x="52" y="333"/>
                    </a:lnTo>
                    <a:lnTo>
                      <a:pt x="51" y="296"/>
                    </a:lnTo>
                    <a:lnTo>
                      <a:pt x="7" y="288"/>
                    </a:lnTo>
                    <a:lnTo>
                      <a:pt x="7" y="91"/>
                    </a:lnTo>
                    <a:lnTo>
                      <a:pt x="0" y="31"/>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3" name="Freeform 52"/>
              <p:cNvSpPr>
                <a:spLocks/>
              </p:cNvSpPr>
              <p:nvPr/>
            </p:nvSpPr>
            <p:spPr bwMode="auto">
              <a:xfrm>
                <a:off x="3305" y="3063"/>
                <a:ext cx="441" cy="349"/>
              </a:xfrm>
              <a:custGeom>
                <a:avLst/>
                <a:gdLst>
                  <a:gd name="T0" fmla="*/ 0 w 441"/>
                  <a:gd name="T1" fmla="*/ 8 h 349"/>
                  <a:gd name="T2" fmla="*/ 220 w 441"/>
                  <a:gd name="T3" fmla="*/ 0 h 349"/>
                  <a:gd name="T4" fmla="*/ 260 w 441"/>
                  <a:gd name="T5" fmla="*/ 71 h 349"/>
                  <a:gd name="T6" fmla="*/ 226 w 441"/>
                  <a:gd name="T7" fmla="*/ 156 h 349"/>
                  <a:gd name="T8" fmla="*/ 215 w 441"/>
                  <a:gd name="T9" fmla="*/ 195 h 349"/>
                  <a:gd name="T10" fmla="*/ 363 w 441"/>
                  <a:gd name="T11" fmla="*/ 178 h 349"/>
                  <a:gd name="T12" fmla="*/ 372 w 441"/>
                  <a:gd name="T13" fmla="*/ 234 h 349"/>
                  <a:gd name="T14" fmla="*/ 328 w 441"/>
                  <a:gd name="T15" fmla="*/ 229 h 349"/>
                  <a:gd name="T16" fmla="*/ 307 w 441"/>
                  <a:gd name="T17" fmla="*/ 253 h 349"/>
                  <a:gd name="T18" fmla="*/ 331 w 441"/>
                  <a:gd name="T19" fmla="*/ 269 h 349"/>
                  <a:gd name="T20" fmla="*/ 371 w 441"/>
                  <a:gd name="T21" fmla="*/ 250 h 349"/>
                  <a:gd name="T22" fmla="*/ 372 w 441"/>
                  <a:gd name="T23" fmla="*/ 277 h 349"/>
                  <a:gd name="T24" fmla="*/ 395 w 441"/>
                  <a:gd name="T25" fmla="*/ 254 h 349"/>
                  <a:gd name="T26" fmla="*/ 411 w 441"/>
                  <a:gd name="T27" fmla="*/ 254 h 349"/>
                  <a:gd name="T28" fmla="*/ 391 w 441"/>
                  <a:gd name="T29" fmla="*/ 301 h 349"/>
                  <a:gd name="T30" fmla="*/ 429 w 441"/>
                  <a:gd name="T31" fmla="*/ 309 h 349"/>
                  <a:gd name="T32" fmla="*/ 440 w 441"/>
                  <a:gd name="T33" fmla="*/ 334 h 349"/>
                  <a:gd name="T34" fmla="*/ 423 w 441"/>
                  <a:gd name="T35" fmla="*/ 341 h 349"/>
                  <a:gd name="T36" fmla="*/ 400 w 441"/>
                  <a:gd name="T37" fmla="*/ 326 h 349"/>
                  <a:gd name="T38" fmla="*/ 359 w 441"/>
                  <a:gd name="T39" fmla="*/ 313 h 349"/>
                  <a:gd name="T40" fmla="*/ 369 w 441"/>
                  <a:gd name="T41" fmla="*/ 345 h 349"/>
                  <a:gd name="T42" fmla="*/ 346 w 441"/>
                  <a:gd name="T43" fmla="*/ 348 h 349"/>
                  <a:gd name="T44" fmla="*/ 330 w 441"/>
                  <a:gd name="T45" fmla="*/ 320 h 349"/>
                  <a:gd name="T46" fmla="*/ 318 w 441"/>
                  <a:gd name="T47" fmla="*/ 338 h 349"/>
                  <a:gd name="T48" fmla="*/ 254 w 441"/>
                  <a:gd name="T49" fmla="*/ 338 h 349"/>
                  <a:gd name="T50" fmla="*/ 254 w 441"/>
                  <a:gd name="T51" fmla="*/ 320 h 349"/>
                  <a:gd name="T52" fmla="*/ 229 w 441"/>
                  <a:gd name="T53" fmla="*/ 301 h 349"/>
                  <a:gd name="T54" fmla="*/ 181 w 441"/>
                  <a:gd name="T55" fmla="*/ 298 h 349"/>
                  <a:gd name="T56" fmla="*/ 222 w 441"/>
                  <a:gd name="T57" fmla="*/ 320 h 349"/>
                  <a:gd name="T58" fmla="*/ 165 w 441"/>
                  <a:gd name="T59" fmla="*/ 332 h 349"/>
                  <a:gd name="T60" fmla="*/ 76 w 441"/>
                  <a:gd name="T61" fmla="*/ 317 h 349"/>
                  <a:gd name="T62" fmla="*/ 44 w 441"/>
                  <a:gd name="T63" fmla="*/ 320 h 349"/>
                  <a:gd name="T64" fmla="*/ 55 w 441"/>
                  <a:gd name="T65" fmla="*/ 204 h 349"/>
                  <a:gd name="T66" fmla="*/ 1 w 441"/>
                  <a:gd name="T67" fmla="*/ 112 h 349"/>
                  <a:gd name="T68" fmla="*/ 0 w 441"/>
                  <a:gd name="T69" fmla="*/ 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1" h="349">
                    <a:moveTo>
                      <a:pt x="0" y="8"/>
                    </a:moveTo>
                    <a:lnTo>
                      <a:pt x="220" y="0"/>
                    </a:lnTo>
                    <a:lnTo>
                      <a:pt x="260" y="71"/>
                    </a:lnTo>
                    <a:lnTo>
                      <a:pt x="226" y="156"/>
                    </a:lnTo>
                    <a:lnTo>
                      <a:pt x="215" y="195"/>
                    </a:lnTo>
                    <a:lnTo>
                      <a:pt x="363" y="178"/>
                    </a:lnTo>
                    <a:lnTo>
                      <a:pt x="372" y="234"/>
                    </a:lnTo>
                    <a:lnTo>
                      <a:pt x="328" y="229"/>
                    </a:lnTo>
                    <a:lnTo>
                      <a:pt x="307" y="253"/>
                    </a:lnTo>
                    <a:lnTo>
                      <a:pt x="331" y="269"/>
                    </a:lnTo>
                    <a:lnTo>
                      <a:pt x="371" y="250"/>
                    </a:lnTo>
                    <a:lnTo>
                      <a:pt x="372" y="277"/>
                    </a:lnTo>
                    <a:lnTo>
                      <a:pt x="395" y="254"/>
                    </a:lnTo>
                    <a:lnTo>
                      <a:pt x="411" y="254"/>
                    </a:lnTo>
                    <a:lnTo>
                      <a:pt x="391" y="301"/>
                    </a:lnTo>
                    <a:lnTo>
                      <a:pt x="429" y="309"/>
                    </a:lnTo>
                    <a:lnTo>
                      <a:pt x="440" y="334"/>
                    </a:lnTo>
                    <a:lnTo>
                      <a:pt x="423" y="341"/>
                    </a:lnTo>
                    <a:lnTo>
                      <a:pt x="400" y="326"/>
                    </a:lnTo>
                    <a:lnTo>
                      <a:pt x="359" y="313"/>
                    </a:lnTo>
                    <a:lnTo>
                      <a:pt x="369" y="345"/>
                    </a:lnTo>
                    <a:lnTo>
                      <a:pt x="346" y="348"/>
                    </a:lnTo>
                    <a:lnTo>
                      <a:pt x="330" y="320"/>
                    </a:lnTo>
                    <a:lnTo>
                      <a:pt x="318" y="338"/>
                    </a:lnTo>
                    <a:lnTo>
                      <a:pt x="254" y="338"/>
                    </a:lnTo>
                    <a:lnTo>
                      <a:pt x="254" y="320"/>
                    </a:lnTo>
                    <a:lnTo>
                      <a:pt x="229" y="301"/>
                    </a:lnTo>
                    <a:lnTo>
                      <a:pt x="181" y="298"/>
                    </a:lnTo>
                    <a:lnTo>
                      <a:pt x="222" y="320"/>
                    </a:lnTo>
                    <a:lnTo>
                      <a:pt x="165" y="332"/>
                    </a:lnTo>
                    <a:lnTo>
                      <a:pt x="76" y="317"/>
                    </a:lnTo>
                    <a:lnTo>
                      <a:pt x="44" y="320"/>
                    </a:lnTo>
                    <a:lnTo>
                      <a:pt x="55" y="204"/>
                    </a:lnTo>
                    <a:lnTo>
                      <a:pt x="1" y="112"/>
                    </a:lnTo>
                    <a:lnTo>
                      <a:pt x="0" y="8"/>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4" name="Freeform 53"/>
              <p:cNvSpPr>
                <a:spLocks/>
              </p:cNvSpPr>
              <p:nvPr/>
            </p:nvSpPr>
            <p:spPr bwMode="auto">
              <a:xfrm>
                <a:off x="3002" y="1600"/>
                <a:ext cx="494" cy="545"/>
              </a:xfrm>
              <a:custGeom>
                <a:avLst/>
                <a:gdLst>
                  <a:gd name="T0" fmla="*/ 0 w 494"/>
                  <a:gd name="T1" fmla="*/ 42 h 545"/>
                  <a:gd name="T2" fmla="*/ 129 w 494"/>
                  <a:gd name="T3" fmla="*/ 42 h 545"/>
                  <a:gd name="T4" fmla="*/ 128 w 494"/>
                  <a:gd name="T5" fmla="*/ 0 h 545"/>
                  <a:gd name="T6" fmla="*/ 156 w 494"/>
                  <a:gd name="T7" fmla="*/ 12 h 545"/>
                  <a:gd name="T8" fmla="*/ 162 w 494"/>
                  <a:gd name="T9" fmla="*/ 44 h 545"/>
                  <a:gd name="T10" fmla="*/ 225 w 494"/>
                  <a:gd name="T11" fmla="*/ 80 h 545"/>
                  <a:gd name="T12" fmla="*/ 244 w 494"/>
                  <a:gd name="T13" fmla="*/ 65 h 545"/>
                  <a:gd name="T14" fmla="*/ 278 w 494"/>
                  <a:gd name="T15" fmla="*/ 65 h 545"/>
                  <a:gd name="T16" fmla="*/ 308 w 494"/>
                  <a:gd name="T17" fmla="*/ 97 h 545"/>
                  <a:gd name="T18" fmla="*/ 326 w 494"/>
                  <a:gd name="T19" fmla="*/ 85 h 545"/>
                  <a:gd name="T20" fmla="*/ 381 w 494"/>
                  <a:gd name="T21" fmla="*/ 98 h 545"/>
                  <a:gd name="T22" fmla="*/ 400 w 494"/>
                  <a:gd name="T23" fmla="*/ 73 h 545"/>
                  <a:gd name="T24" fmla="*/ 432 w 494"/>
                  <a:gd name="T25" fmla="*/ 92 h 545"/>
                  <a:gd name="T26" fmla="*/ 493 w 494"/>
                  <a:gd name="T27" fmla="*/ 90 h 545"/>
                  <a:gd name="T28" fmla="*/ 395 w 494"/>
                  <a:gd name="T29" fmla="*/ 157 h 545"/>
                  <a:gd name="T30" fmla="*/ 347 w 494"/>
                  <a:gd name="T31" fmla="*/ 216 h 545"/>
                  <a:gd name="T32" fmla="*/ 356 w 494"/>
                  <a:gd name="T33" fmla="*/ 303 h 545"/>
                  <a:gd name="T34" fmla="*/ 322 w 494"/>
                  <a:gd name="T35" fmla="*/ 338 h 545"/>
                  <a:gd name="T36" fmla="*/ 336 w 494"/>
                  <a:gd name="T37" fmla="*/ 363 h 545"/>
                  <a:gd name="T38" fmla="*/ 336 w 494"/>
                  <a:gd name="T39" fmla="*/ 426 h 545"/>
                  <a:gd name="T40" fmla="*/ 369 w 494"/>
                  <a:gd name="T41" fmla="*/ 426 h 545"/>
                  <a:gd name="T42" fmla="*/ 419 w 494"/>
                  <a:gd name="T43" fmla="*/ 473 h 545"/>
                  <a:gd name="T44" fmla="*/ 439 w 494"/>
                  <a:gd name="T45" fmla="*/ 527 h 545"/>
                  <a:gd name="T46" fmla="*/ 90 w 494"/>
                  <a:gd name="T47" fmla="*/ 544 h 545"/>
                  <a:gd name="T48" fmla="*/ 91 w 494"/>
                  <a:gd name="T49" fmla="*/ 393 h 545"/>
                  <a:gd name="T50" fmla="*/ 62 w 494"/>
                  <a:gd name="T51" fmla="*/ 360 h 545"/>
                  <a:gd name="T52" fmla="*/ 72 w 494"/>
                  <a:gd name="T53" fmla="*/ 320 h 545"/>
                  <a:gd name="T54" fmla="*/ 82 w 494"/>
                  <a:gd name="T55" fmla="*/ 298 h 545"/>
                  <a:gd name="T56" fmla="*/ 62 w 494"/>
                  <a:gd name="T57" fmla="*/ 194 h 545"/>
                  <a:gd name="T58" fmla="*/ 31 w 494"/>
                  <a:gd name="T59" fmla="*/ 126 h 545"/>
                  <a:gd name="T60" fmla="*/ 0 w 494"/>
                  <a:gd name="T61" fmla="*/ 42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4" h="545">
                    <a:moveTo>
                      <a:pt x="0" y="42"/>
                    </a:moveTo>
                    <a:lnTo>
                      <a:pt x="129" y="42"/>
                    </a:lnTo>
                    <a:lnTo>
                      <a:pt x="128" y="0"/>
                    </a:lnTo>
                    <a:lnTo>
                      <a:pt x="156" y="12"/>
                    </a:lnTo>
                    <a:lnTo>
                      <a:pt x="162" y="44"/>
                    </a:lnTo>
                    <a:lnTo>
                      <a:pt x="225" y="80"/>
                    </a:lnTo>
                    <a:lnTo>
                      <a:pt x="244" y="65"/>
                    </a:lnTo>
                    <a:lnTo>
                      <a:pt x="278" y="65"/>
                    </a:lnTo>
                    <a:lnTo>
                      <a:pt x="308" y="97"/>
                    </a:lnTo>
                    <a:lnTo>
                      <a:pt x="326" y="85"/>
                    </a:lnTo>
                    <a:lnTo>
                      <a:pt x="381" y="98"/>
                    </a:lnTo>
                    <a:lnTo>
                      <a:pt x="400" y="73"/>
                    </a:lnTo>
                    <a:lnTo>
                      <a:pt x="432" y="92"/>
                    </a:lnTo>
                    <a:lnTo>
                      <a:pt x="493" y="90"/>
                    </a:lnTo>
                    <a:lnTo>
                      <a:pt x="395" y="157"/>
                    </a:lnTo>
                    <a:lnTo>
                      <a:pt x="347" y="216"/>
                    </a:lnTo>
                    <a:lnTo>
                      <a:pt x="356" y="303"/>
                    </a:lnTo>
                    <a:lnTo>
                      <a:pt x="322" y="338"/>
                    </a:lnTo>
                    <a:lnTo>
                      <a:pt x="336" y="363"/>
                    </a:lnTo>
                    <a:lnTo>
                      <a:pt x="336" y="426"/>
                    </a:lnTo>
                    <a:lnTo>
                      <a:pt x="369" y="426"/>
                    </a:lnTo>
                    <a:lnTo>
                      <a:pt x="419" y="473"/>
                    </a:lnTo>
                    <a:lnTo>
                      <a:pt x="439" y="527"/>
                    </a:lnTo>
                    <a:lnTo>
                      <a:pt x="90" y="544"/>
                    </a:lnTo>
                    <a:lnTo>
                      <a:pt x="91" y="393"/>
                    </a:lnTo>
                    <a:lnTo>
                      <a:pt x="62" y="360"/>
                    </a:lnTo>
                    <a:lnTo>
                      <a:pt x="72" y="320"/>
                    </a:lnTo>
                    <a:lnTo>
                      <a:pt x="82" y="298"/>
                    </a:lnTo>
                    <a:lnTo>
                      <a:pt x="62" y="194"/>
                    </a:lnTo>
                    <a:lnTo>
                      <a:pt x="31" y="126"/>
                    </a:lnTo>
                    <a:lnTo>
                      <a:pt x="0" y="42"/>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5" name="Freeform 54"/>
              <p:cNvSpPr>
                <a:spLocks/>
              </p:cNvSpPr>
              <p:nvPr/>
            </p:nvSpPr>
            <p:spPr bwMode="auto">
              <a:xfrm>
                <a:off x="3322" y="1787"/>
                <a:ext cx="374" cy="429"/>
              </a:xfrm>
              <a:custGeom>
                <a:avLst/>
                <a:gdLst>
                  <a:gd name="T0" fmla="*/ 28 w 374"/>
                  <a:gd name="T1" fmla="*/ 29 h 429"/>
                  <a:gd name="T2" fmla="*/ 55 w 374"/>
                  <a:gd name="T3" fmla="*/ 26 h 429"/>
                  <a:gd name="T4" fmla="*/ 81 w 374"/>
                  <a:gd name="T5" fmla="*/ 26 h 429"/>
                  <a:gd name="T6" fmla="*/ 97 w 374"/>
                  <a:gd name="T7" fmla="*/ 0 h 429"/>
                  <a:gd name="T8" fmla="*/ 109 w 374"/>
                  <a:gd name="T9" fmla="*/ 32 h 429"/>
                  <a:gd name="T10" fmla="*/ 148 w 374"/>
                  <a:gd name="T11" fmla="*/ 32 h 429"/>
                  <a:gd name="T12" fmla="*/ 171 w 374"/>
                  <a:gd name="T13" fmla="*/ 61 h 429"/>
                  <a:gd name="T14" fmla="*/ 212 w 374"/>
                  <a:gd name="T15" fmla="*/ 53 h 429"/>
                  <a:gd name="T16" fmla="*/ 240 w 374"/>
                  <a:gd name="T17" fmla="*/ 71 h 429"/>
                  <a:gd name="T18" fmla="*/ 293 w 374"/>
                  <a:gd name="T19" fmla="*/ 84 h 429"/>
                  <a:gd name="T20" fmla="*/ 302 w 374"/>
                  <a:gd name="T21" fmla="*/ 107 h 429"/>
                  <a:gd name="T22" fmla="*/ 328 w 374"/>
                  <a:gd name="T23" fmla="*/ 109 h 429"/>
                  <a:gd name="T24" fmla="*/ 321 w 374"/>
                  <a:gd name="T25" fmla="*/ 131 h 429"/>
                  <a:gd name="T26" fmla="*/ 329 w 374"/>
                  <a:gd name="T27" fmla="*/ 156 h 429"/>
                  <a:gd name="T28" fmla="*/ 313 w 374"/>
                  <a:gd name="T29" fmla="*/ 188 h 429"/>
                  <a:gd name="T30" fmla="*/ 326 w 374"/>
                  <a:gd name="T31" fmla="*/ 195 h 429"/>
                  <a:gd name="T32" fmla="*/ 354 w 374"/>
                  <a:gd name="T33" fmla="*/ 160 h 429"/>
                  <a:gd name="T34" fmla="*/ 353 w 374"/>
                  <a:gd name="T35" fmla="*/ 148 h 429"/>
                  <a:gd name="T36" fmla="*/ 365 w 374"/>
                  <a:gd name="T37" fmla="*/ 142 h 429"/>
                  <a:gd name="T38" fmla="*/ 373 w 374"/>
                  <a:gd name="T39" fmla="*/ 160 h 429"/>
                  <a:gd name="T40" fmla="*/ 350 w 374"/>
                  <a:gd name="T41" fmla="*/ 183 h 429"/>
                  <a:gd name="T42" fmla="*/ 340 w 374"/>
                  <a:gd name="T43" fmla="*/ 238 h 429"/>
                  <a:gd name="T44" fmla="*/ 340 w 374"/>
                  <a:gd name="T45" fmla="*/ 329 h 429"/>
                  <a:gd name="T46" fmla="*/ 354 w 374"/>
                  <a:gd name="T47" fmla="*/ 345 h 429"/>
                  <a:gd name="T48" fmla="*/ 348 w 374"/>
                  <a:gd name="T49" fmla="*/ 400 h 429"/>
                  <a:gd name="T50" fmla="*/ 172 w 374"/>
                  <a:gd name="T51" fmla="*/ 428 h 429"/>
                  <a:gd name="T52" fmla="*/ 128 w 374"/>
                  <a:gd name="T53" fmla="*/ 401 h 429"/>
                  <a:gd name="T54" fmla="*/ 138 w 374"/>
                  <a:gd name="T55" fmla="*/ 368 h 429"/>
                  <a:gd name="T56" fmla="*/ 116 w 374"/>
                  <a:gd name="T57" fmla="*/ 331 h 429"/>
                  <a:gd name="T58" fmla="*/ 97 w 374"/>
                  <a:gd name="T59" fmla="*/ 286 h 429"/>
                  <a:gd name="T60" fmla="*/ 47 w 374"/>
                  <a:gd name="T61" fmla="*/ 239 h 429"/>
                  <a:gd name="T62" fmla="*/ 17 w 374"/>
                  <a:gd name="T63" fmla="*/ 239 h 429"/>
                  <a:gd name="T64" fmla="*/ 17 w 374"/>
                  <a:gd name="T65" fmla="*/ 176 h 429"/>
                  <a:gd name="T66" fmla="*/ 0 w 374"/>
                  <a:gd name="T67" fmla="*/ 152 h 429"/>
                  <a:gd name="T68" fmla="*/ 36 w 374"/>
                  <a:gd name="T69" fmla="*/ 116 h 429"/>
                  <a:gd name="T70" fmla="*/ 28 w 374"/>
                  <a:gd name="T71" fmla="*/ 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4" h="429">
                    <a:moveTo>
                      <a:pt x="28" y="29"/>
                    </a:moveTo>
                    <a:lnTo>
                      <a:pt x="55" y="26"/>
                    </a:lnTo>
                    <a:lnTo>
                      <a:pt x="81" y="26"/>
                    </a:lnTo>
                    <a:lnTo>
                      <a:pt x="97" y="0"/>
                    </a:lnTo>
                    <a:lnTo>
                      <a:pt x="109" y="32"/>
                    </a:lnTo>
                    <a:lnTo>
                      <a:pt x="148" y="32"/>
                    </a:lnTo>
                    <a:lnTo>
                      <a:pt x="171" y="61"/>
                    </a:lnTo>
                    <a:lnTo>
                      <a:pt x="212" y="53"/>
                    </a:lnTo>
                    <a:lnTo>
                      <a:pt x="240" y="71"/>
                    </a:lnTo>
                    <a:lnTo>
                      <a:pt x="293" y="84"/>
                    </a:lnTo>
                    <a:lnTo>
                      <a:pt x="302" y="107"/>
                    </a:lnTo>
                    <a:lnTo>
                      <a:pt x="328" y="109"/>
                    </a:lnTo>
                    <a:lnTo>
                      <a:pt x="321" y="131"/>
                    </a:lnTo>
                    <a:lnTo>
                      <a:pt x="329" y="156"/>
                    </a:lnTo>
                    <a:lnTo>
                      <a:pt x="313" y="188"/>
                    </a:lnTo>
                    <a:lnTo>
                      <a:pt x="326" y="195"/>
                    </a:lnTo>
                    <a:lnTo>
                      <a:pt x="354" y="160"/>
                    </a:lnTo>
                    <a:lnTo>
                      <a:pt x="353" y="148"/>
                    </a:lnTo>
                    <a:lnTo>
                      <a:pt x="365" y="142"/>
                    </a:lnTo>
                    <a:lnTo>
                      <a:pt x="373" y="160"/>
                    </a:lnTo>
                    <a:lnTo>
                      <a:pt x="350" y="183"/>
                    </a:lnTo>
                    <a:lnTo>
                      <a:pt x="340" y="238"/>
                    </a:lnTo>
                    <a:lnTo>
                      <a:pt x="340" y="329"/>
                    </a:lnTo>
                    <a:lnTo>
                      <a:pt x="354" y="345"/>
                    </a:lnTo>
                    <a:lnTo>
                      <a:pt x="348" y="400"/>
                    </a:lnTo>
                    <a:lnTo>
                      <a:pt x="172" y="428"/>
                    </a:lnTo>
                    <a:lnTo>
                      <a:pt x="128" y="401"/>
                    </a:lnTo>
                    <a:lnTo>
                      <a:pt x="138" y="368"/>
                    </a:lnTo>
                    <a:lnTo>
                      <a:pt x="116" y="331"/>
                    </a:lnTo>
                    <a:lnTo>
                      <a:pt x="97" y="286"/>
                    </a:lnTo>
                    <a:lnTo>
                      <a:pt x="47" y="239"/>
                    </a:lnTo>
                    <a:lnTo>
                      <a:pt x="17" y="239"/>
                    </a:lnTo>
                    <a:lnTo>
                      <a:pt x="17" y="176"/>
                    </a:lnTo>
                    <a:lnTo>
                      <a:pt x="0" y="152"/>
                    </a:lnTo>
                    <a:lnTo>
                      <a:pt x="36" y="116"/>
                    </a:lnTo>
                    <a:lnTo>
                      <a:pt x="28" y="2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6" name="Freeform 55"/>
              <p:cNvSpPr>
                <a:spLocks/>
              </p:cNvSpPr>
              <p:nvPr/>
            </p:nvSpPr>
            <p:spPr bwMode="auto">
              <a:xfrm>
                <a:off x="3086" y="2127"/>
                <a:ext cx="434" cy="276"/>
              </a:xfrm>
              <a:custGeom>
                <a:avLst/>
                <a:gdLst>
                  <a:gd name="T0" fmla="*/ 7 w 434"/>
                  <a:gd name="T1" fmla="*/ 14 h 276"/>
                  <a:gd name="T2" fmla="*/ 0 w 434"/>
                  <a:gd name="T3" fmla="*/ 62 h 276"/>
                  <a:gd name="T4" fmla="*/ 9 w 434"/>
                  <a:gd name="T5" fmla="*/ 113 h 276"/>
                  <a:gd name="T6" fmla="*/ 49 w 434"/>
                  <a:gd name="T7" fmla="*/ 218 h 276"/>
                  <a:gd name="T8" fmla="*/ 72 w 434"/>
                  <a:gd name="T9" fmla="*/ 275 h 276"/>
                  <a:gd name="T10" fmla="*/ 327 w 434"/>
                  <a:gd name="T11" fmla="*/ 262 h 276"/>
                  <a:gd name="T12" fmla="*/ 369 w 434"/>
                  <a:gd name="T13" fmla="*/ 275 h 276"/>
                  <a:gd name="T14" fmla="*/ 394 w 434"/>
                  <a:gd name="T15" fmla="*/ 221 h 276"/>
                  <a:gd name="T16" fmla="*/ 385 w 434"/>
                  <a:gd name="T17" fmla="*/ 183 h 276"/>
                  <a:gd name="T18" fmla="*/ 427 w 434"/>
                  <a:gd name="T19" fmla="*/ 175 h 276"/>
                  <a:gd name="T20" fmla="*/ 433 w 434"/>
                  <a:gd name="T21" fmla="*/ 114 h 276"/>
                  <a:gd name="T22" fmla="*/ 407 w 434"/>
                  <a:gd name="T23" fmla="*/ 89 h 276"/>
                  <a:gd name="T24" fmla="*/ 363 w 434"/>
                  <a:gd name="T25" fmla="*/ 62 h 276"/>
                  <a:gd name="T26" fmla="*/ 373 w 434"/>
                  <a:gd name="T27" fmla="*/ 27 h 276"/>
                  <a:gd name="T28" fmla="*/ 354 w 434"/>
                  <a:gd name="T29" fmla="*/ 0 h 276"/>
                  <a:gd name="T30" fmla="*/ 259 w 434"/>
                  <a:gd name="T31" fmla="*/ 4 h 276"/>
                  <a:gd name="T32" fmla="*/ 162 w 434"/>
                  <a:gd name="T33" fmla="*/ 8 h 276"/>
                  <a:gd name="T34" fmla="*/ 7 w 434"/>
                  <a:gd name="T35" fmla="*/ 1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4" h="276">
                    <a:moveTo>
                      <a:pt x="7" y="14"/>
                    </a:moveTo>
                    <a:lnTo>
                      <a:pt x="0" y="62"/>
                    </a:lnTo>
                    <a:lnTo>
                      <a:pt x="9" y="113"/>
                    </a:lnTo>
                    <a:lnTo>
                      <a:pt x="49" y="218"/>
                    </a:lnTo>
                    <a:lnTo>
                      <a:pt x="72" y="275"/>
                    </a:lnTo>
                    <a:lnTo>
                      <a:pt x="327" y="262"/>
                    </a:lnTo>
                    <a:lnTo>
                      <a:pt x="369" y="275"/>
                    </a:lnTo>
                    <a:lnTo>
                      <a:pt x="394" y="221"/>
                    </a:lnTo>
                    <a:lnTo>
                      <a:pt x="385" y="183"/>
                    </a:lnTo>
                    <a:lnTo>
                      <a:pt x="427" y="175"/>
                    </a:lnTo>
                    <a:lnTo>
                      <a:pt x="433" y="114"/>
                    </a:lnTo>
                    <a:lnTo>
                      <a:pt x="407" y="89"/>
                    </a:lnTo>
                    <a:lnTo>
                      <a:pt x="363" y="62"/>
                    </a:lnTo>
                    <a:lnTo>
                      <a:pt x="373" y="27"/>
                    </a:lnTo>
                    <a:lnTo>
                      <a:pt x="354" y="0"/>
                    </a:lnTo>
                    <a:lnTo>
                      <a:pt x="259" y="4"/>
                    </a:lnTo>
                    <a:lnTo>
                      <a:pt x="162" y="8"/>
                    </a:lnTo>
                    <a:lnTo>
                      <a:pt x="7" y="14"/>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7" name="Freeform 56"/>
              <p:cNvSpPr>
                <a:spLocks/>
              </p:cNvSpPr>
              <p:nvPr/>
            </p:nvSpPr>
            <p:spPr bwMode="auto">
              <a:xfrm>
                <a:off x="3468" y="1728"/>
                <a:ext cx="401" cy="170"/>
              </a:xfrm>
              <a:custGeom>
                <a:avLst/>
                <a:gdLst>
                  <a:gd name="T0" fmla="*/ 0 w 401"/>
                  <a:gd name="T1" fmla="*/ 93 h 170"/>
                  <a:gd name="T2" fmla="*/ 90 w 401"/>
                  <a:gd name="T3" fmla="*/ 0 h 170"/>
                  <a:gd name="T4" fmla="*/ 73 w 401"/>
                  <a:gd name="T5" fmla="*/ 38 h 170"/>
                  <a:gd name="T6" fmla="*/ 85 w 401"/>
                  <a:gd name="T7" fmla="*/ 50 h 170"/>
                  <a:gd name="T8" fmla="*/ 115 w 401"/>
                  <a:gd name="T9" fmla="*/ 34 h 170"/>
                  <a:gd name="T10" fmla="*/ 175 w 401"/>
                  <a:gd name="T11" fmla="*/ 57 h 170"/>
                  <a:gd name="T12" fmla="*/ 202 w 401"/>
                  <a:gd name="T13" fmla="*/ 38 h 170"/>
                  <a:gd name="T14" fmla="*/ 284 w 401"/>
                  <a:gd name="T15" fmla="*/ 28 h 170"/>
                  <a:gd name="T16" fmla="*/ 300 w 401"/>
                  <a:gd name="T17" fmla="*/ 51 h 170"/>
                  <a:gd name="T18" fmla="*/ 332 w 401"/>
                  <a:gd name="T19" fmla="*/ 45 h 170"/>
                  <a:gd name="T20" fmla="*/ 395 w 401"/>
                  <a:gd name="T21" fmla="*/ 71 h 170"/>
                  <a:gd name="T22" fmla="*/ 400 w 401"/>
                  <a:gd name="T23" fmla="*/ 88 h 170"/>
                  <a:gd name="T24" fmla="*/ 331 w 401"/>
                  <a:gd name="T25" fmla="*/ 105 h 170"/>
                  <a:gd name="T26" fmla="*/ 311 w 401"/>
                  <a:gd name="T27" fmla="*/ 93 h 170"/>
                  <a:gd name="T28" fmla="*/ 276 w 401"/>
                  <a:gd name="T29" fmla="*/ 97 h 170"/>
                  <a:gd name="T30" fmla="*/ 237 w 401"/>
                  <a:gd name="T31" fmla="*/ 120 h 170"/>
                  <a:gd name="T32" fmla="*/ 219 w 401"/>
                  <a:gd name="T33" fmla="*/ 122 h 170"/>
                  <a:gd name="T34" fmla="*/ 204 w 401"/>
                  <a:gd name="T35" fmla="*/ 105 h 170"/>
                  <a:gd name="T36" fmla="*/ 181 w 401"/>
                  <a:gd name="T37" fmla="*/ 168 h 170"/>
                  <a:gd name="T38" fmla="*/ 155 w 401"/>
                  <a:gd name="T39" fmla="*/ 169 h 170"/>
                  <a:gd name="T40" fmla="*/ 145 w 401"/>
                  <a:gd name="T41" fmla="*/ 144 h 170"/>
                  <a:gd name="T42" fmla="*/ 91 w 401"/>
                  <a:gd name="T43" fmla="*/ 133 h 170"/>
                  <a:gd name="T44" fmla="*/ 65 w 401"/>
                  <a:gd name="T45" fmla="*/ 114 h 170"/>
                  <a:gd name="T46" fmla="*/ 21 w 401"/>
                  <a:gd name="T47" fmla="*/ 120 h 170"/>
                  <a:gd name="T48" fmla="*/ 0 w 401"/>
                  <a:gd name="T49" fmla="*/ 9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1" h="170">
                    <a:moveTo>
                      <a:pt x="0" y="93"/>
                    </a:moveTo>
                    <a:lnTo>
                      <a:pt x="90" y="0"/>
                    </a:lnTo>
                    <a:lnTo>
                      <a:pt x="73" y="38"/>
                    </a:lnTo>
                    <a:lnTo>
                      <a:pt x="85" y="50"/>
                    </a:lnTo>
                    <a:lnTo>
                      <a:pt x="115" y="34"/>
                    </a:lnTo>
                    <a:lnTo>
                      <a:pt x="175" y="57"/>
                    </a:lnTo>
                    <a:lnTo>
                      <a:pt x="202" y="38"/>
                    </a:lnTo>
                    <a:lnTo>
                      <a:pt x="284" y="28"/>
                    </a:lnTo>
                    <a:lnTo>
                      <a:pt x="300" y="51"/>
                    </a:lnTo>
                    <a:lnTo>
                      <a:pt x="332" y="45"/>
                    </a:lnTo>
                    <a:lnTo>
                      <a:pt x="395" y="71"/>
                    </a:lnTo>
                    <a:lnTo>
                      <a:pt x="400" y="88"/>
                    </a:lnTo>
                    <a:lnTo>
                      <a:pt x="331" y="105"/>
                    </a:lnTo>
                    <a:lnTo>
                      <a:pt x="311" y="93"/>
                    </a:lnTo>
                    <a:lnTo>
                      <a:pt x="276" y="97"/>
                    </a:lnTo>
                    <a:lnTo>
                      <a:pt x="237" y="120"/>
                    </a:lnTo>
                    <a:lnTo>
                      <a:pt x="219" y="122"/>
                    </a:lnTo>
                    <a:lnTo>
                      <a:pt x="204" y="105"/>
                    </a:lnTo>
                    <a:lnTo>
                      <a:pt x="181" y="168"/>
                    </a:lnTo>
                    <a:lnTo>
                      <a:pt x="155" y="169"/>
                    </a:lnTo>
                    <a:lnTo>
                      <a:pt x="145" y="144"/>
                    </a:lnTo>
                    <a:lnTo>
                      <a:pt x="91" y="133"/>
                    </a:lnTo>
                    <a:lnTo>
                      <a:pt x="65" y="114"/>
                    </a:lnTo>
                    <a:lnTo>
                      <a:pt x="21" y="120"/>
                    </a:lnTo>
                    <a:lnTo>
                      <a:pt x="0" y="93"/>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8" name="Freeform 57"/>
              <p:cNvSpPr>
                <a:spLocks/>
              </p:cNvSpPr>
              <p:nvPr/>
            </p:nvSpPr>
            <p:spPr bwMode="auto">
              <a:xfrm>
                <a:off x="3745" y="1848"/>
                <a:ext cx="287" cy="381"/>
              </a:xfrm>
              <a:custGeom>
                <a:avLst/>
                <a:gdLst>
                  <a:gd name="T0" fmla="*/ 72 w 287"/>
                  <a:gd name="T1" fmla="*/ 16 h 381"/>
                  <a:gd name="T2" fmla="*/ 83 w 287"/>
                  <a:gd name="T3" fmla="*/ 39 h 381"/>
                  <a:gd name="T4" fmla="*/ 62 w 287"/>
                  <a:gd name="T5" fmla="*/ 53 h 381"/>
                  <a:gd name="T6" fmla="*/ 61 w 287"/>
                  <a:gd name="T7" fmla="*/ 114 h 381"/>
                  <a:gd name="T8" fmla="*/ 50 w 287"/>
                  <a:gd name="T9" fmla="*/ 74 h 381"/>
                  <a:gd name="T10" fmla="*/ 9 w 287"/>
                  <a:gd name="T11" fmla="*/ 113 h 381"/>
                  <a:gd name="T12" fmla="*/ 0 w 287"/>
                  <a:gd name="T13" fmla="*/ 222 h 381"/>
                  <a:gd name="T14" fmla="*/ 27 w 287"/>
                  <a:gd name="T15" fmla="*/ 276 h 381"/>
                  <a:gd name="T16" fmla="*/ 29 w 287"/>
                  <a:gd name="T17" fmla="*/ 304 h 381"/>
                  <a:gd name="T18" fmla="*/ 31 w 287"/>
                  <a:gd name="T19" fmla="*/ 326 h 381"/>
                  <a:gd name="T20" fmla="*/ 29 w 287"/>
                  <a:gd name="T21" fmla="*/ 345 h 381"/>
                  <a:gd name="T22" fmla="*/ 24 w 287"/>
                  <a:gd name="T23" fmla="*/ 380 h 381"/>
                  <a:gd name="T24" fmla="*/ 137 w 287"/>
                  <a:gd name="T25" fmla="*/ 373 h 381"/>
                  <a:gd name="T26" fmla="*/ 285 w 287"/>
                  <a:gd name="T27" fmla="*/ 360 h 381"/>
                  <a:gd name="T28" fmla="*/ 258 w 287"/>
                  <a:gd name="T29" fmla="*/ 352 h 381"/>
                  <a:gd name="T30" fmla="*/ 242 w 287"/>
                  <a:gd name="T31" fmla="*/ 333 h 381"/>
                  <a:gd name="T32" fmla="*/ 266 w 287"/>
                  <a:gd name="T33" fmla="*/ 317 h 381"/>
                  <a:gd name="T34" fmla="*/ 266 w 287"/>
                  <a:gd name="T35" fmla="*/ 296 h 381"/>
                  <a:gd name="T36" fmla="*/ 254 w 287"/>
                  <a:gd name="T37" fmla="*/ 277 h 381"/>
                  <a:gd name="T38" fmla="*/ 266 w 287"/>
                  <a:gd name="T39" fmla="*/ 264 h 381"/>
                  <a:gd name="T40" fmla="*/ 286 w 287"/>
                  <a:gd name="T41" fmla="*/ 265 h 381"/>
                  <a:gd name="T42" fmla="*/ 281 w 287"/>
                  <a:gd name="T43" fmla="*/ 213 h 381"/>
                  <a:gd name="T44" fmla="*/ 277 w 287"/>
                  <a:gd name="T45" fmla="*/ 181 h 381"/>
                  <a:gd name="T46" fmla="*/ 265 w 287"/>
                  <a:gd name="T47" fmla="*/ 162 h 381"/>
                  <a:gd name="T48" fmla="*/ 252 w 287"/>
                  <a:gd name="T49" fmla="*/ 150 h 381"/>
                  <a:gd name="T50" fmla="*/ 234 w 287"/>
                  <a:gd name="T51" fmla="*/ 145 h 381"/>
                  <a:gd name="T52" fmla="*/ 216 w 287"/>
                  <a:gd name="T53" fmla="*/ 145 h 381"/>
                  <a:gd name="T54" fmla="*/ 197 w 287"/>
                  <a:gd name="T55" fmla="*/ 171 h 381"/>
                  <a:gd name="T56" fmla="*/ 186 w 287"/>
                  <a:gd name="T57" fmla="*/ 178 h 381"/>
                  <a:gd name="T58" fmla="*/ 177 w 287"/>
                  <a:gd name="T59" fmla="*/ 181 h 381"/>
                  <a:gd name="T60" fmla="*/ 168 w 287"/>
                  <a:gd name="T61" fmla="*/ 177 h 381"/>
                  <a:gd name="T62" fmla="*/ 165 w 287"/>
                  <a:gd name="T63" fmla="*/ 165 h 381"/>
                  <a:gd name="T64" fmla="*/ 168 w 287"/>
                  <a:gd name="T65" fmla="*/ 157 h 381"/>
                  <a:gd name="T66" fmla="*/ 176 w 287"/>
                  <a:gd name="T67" fmla="*/ 150 h 381"/>
                  <a:gd name="T68" fmla="*/ 184 w 287"/>
                  <a:gd name="T69" fmla="*/ 145 h 381"/>
                  <a:gd name="T70" fmla="*/ 193 w 287"/>
                  <a:gd name="T71" fmla="*/ 144 h 381"/>
                  <a:gd name="T72" fmla="*/ 193 w 287"/>
                  <a:gd name="T73" fmla="*/ 130 h 381"/>
                  <a:gd name="T74" fmla="*/ 214 w 287"/>
                  <a:gd name="T75" fmla="*/ 114 h 381"/>
                  <a:gd name="T76" fmla="*/ 193 w 287"/>
                  <a:gd name="T77" fmla="*/ 64 h 381"/>
                  <a:gd name="T78" fmla="*/ 193 w 287"/>
                  <a:gd name="T79" fmla="*/ 41 h 381"/>
                  <a:gd name="T80" fmla="*/ 156 w 287"/>
                  <a:gd name="T81" fmla="*/ 31 h 381"/>
                  <a:gd name="T82" fmla="*/ 104 w 287"/>
                  <a:gd name="T83" fmla="*/ 0 h 381"/>
                  <a:gd name="T84" fmla="*/ 72 w 287"/>
                  <a:gd name="T85" fmla="*/ 16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7" h="381">
                    <a:moveTo>
                      <a:pt x="72" y="16"/>
                    </a:moveTo>
                    <a:lnTo>
                      <a:pt x="83" y="39"/>
                    </a:lnTo>
                    <a:lnTo>
                      <a:pt x="62" y="53"/>
                    </a:lnTo>
                    <a:lnTo>
                      <a:pt x="61" y="114"/>
                    </a:lnTo>
                    <a:lnTo>
                      <a:pt x="50" y="74"/>
                    </a:lnTo>
                    <a:lnTo>
                      <a:pt x="9" y="113"/>
                    </a:lnTo>
                    <a:lnTo>
                      <a:pt x="0" y="222"/>
                    </a:lnTo>
                    <a:lnTo>
                      <a:pt x="27" y="276"/>
                    </a:lnTo>
                    <a:lnTo>
                      <a:pt x="29" y="304"/>
                    </a:lnTo>
                    <a:lnTo>
                      <a:pt x="31" y="326"/>
                    </a:lnTo>
                    <a:lnTo>
                      <a:pt x="29" y="345"/>
                    </a:lnTo>
                    <a:lnTo>
                      <a:pt x="24" y="380"/>
                    </a:lnTo>
                    <a:lnTo>
                      <a:pt x="137" y="373"/>
                    </a:lnTo>
                    <a:lnTo>
                      <a:pt x="285" y="360"/>
                    </a:lnTo>
                    <a:lnTo>
                      <a:pt x="258" y="352"/>
                    </a:lnTo>
                    <a:lnTo>
                      <a:pt x="242" y="333"/>
                    </a:lnTo>
                    <a:lnTo>
                      <a:pt x="266" y="317"/>
                    </a:lnTo>
                    <a:lnTo>
                      <a:pt x="266" y="296"/>
                    </a:lnTo>
                    <a:lnTo>
                      <a:pt x="254" y="277"/>
                    </a:lnTo>
                    <a:lnTo>
                      <a:pt x="266" y="264"/>
                    </a:lnTo>
                    <a:lnTo>
                      <a:pt x="286" y="265"/>
                    </a:lnTo>
                    <a:lnTo>
                      <a:pt x="281" y="213"/>
                    </a:lnTo>
                    <a:lnTo>
                      <a:pt x="277" y="181"/>
                    </a:lnTo>
                    <a:lnTo>
                      <a:pt x="265" y="162"/>
                    </a:lnTo>
                    <a:lnTo>
                      <a:pt x="252" y="150"/>
                    </a:lnTo>
                    <a:lnTo>
                      <a:pt x="234" y="145"/>
                    </a:lnTo>
                    <a:lnTo>
                      <a:pt x="216" y="145"/>
                    </a:lnTo>
                    <a:lnTo>
                      <a:pt x="197" y="171"/>
                    </a:lnTo>
                    <a:lnTo>
                      <a:pt x="186" y="178"/>
                    </a:lnTo>
                    <a:lnTo>
                      <a:pt x="177" y="181"/>
                    </a:lnTo>
                    <a:lnTo>
                      <a:pt x="168" y="177"/>
                    </a:lnTo>
                    <a:lnTo>
                      <a:pt x="165" y="165"/>
                    </a:lnTo>
                    <a:lnTo>
                      <a:pt x="168" y="157"/>
                    </a:lnTo>
                    <a:lnTo>
                      <a:pt x="176" y="150"/>
                    </a:lnTo>
                    <a:lnTo>
                      <a:pt x="184" y="145"/>
                    </a:lnTo>
                    <a:lnTo>
                      <a:pt x="193" y="144"/>
                    </a:lnTo>
                    <a:lnTo>
                      <a:pt x="193" y="130"/>
                    </a:lnTo>
                    <a:lnTo>
                      <a:pt x="214" y="114"/>
                    </a:lnTo>
                    <a:lnTo>
                      <a:pt x="193" y="64"/>
                    </a:lnTo>
                    <a:lnTo>
                      <a:pt x="193" y="41"/>
                    </a:lnTo>
                    <a:lnTo>
                      <a:pt x="156" y="31"/>
                    </a:lnTo>
                    <a:lnTo>
                      <a:pt x="104" y="0"/>
                    </a:lnTo>
                    <a:lnTo>
                      <a:pt x="72" y="16"/>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9" name="Freeform 58"/>
              <p:cNvSpPr>
                <a:spLocks/>
              </p:cNvSpPr>
              <p:nvPr/>
            </p:nvSpPr>
            <p:spPr bwMode="auto">
              <a:xfrm>
                <a:off x="3434" y="2187"/>
                <a:ext cx="311" cy="504"/>
              </a:xfrm>
              <a:custGeom>
                <a:avLst/>
                <a:gdLst>
                  <a:gd name="T0" fmla="*/ 57 w 311"/>
                  <a:gd name="T1" fmla="*/ 27 h 504"/>
                  <a:gd name="T2" fmla="*/ 236 w 311"/>
                  <a:gd name="T3" fmla="*/ 0 h 504"/>
                  <a:gd name="T4" fmla="*/ 262 w 311"/>
                  <a:gd name="T5" fmla="*/ 60 h 504"/>
                  <a:gd name="T6" fmla="*/ 299 w 311"/>
                  <a:gd name="T7" fmla="*/ 319 h 504"/>
                  <a:gd name="T8" fmla="*/ 310 w 311"/>
                  <a:gd name="T9" fmla="*/ 352 h 504"/>
                  <a:gd name="T10" fmla="*/ 281 w 311"/>
                  <a:gd name="T11" fmla="*/ 421 h 504"/>
                  <a:gd name="T12" fmla="*/ 281 w 311"/>
                  <a:gd name="T13" fmla="*/ 469 h 504"/>
                  <a:gd name="T14" fmla="*/ 250 w 311"/>
                  <a:gd name="T15" fmla="*/ 463 h 504"/>
                  <a:gd name="T16" fmla="*/ 253 w 311"/>
                  <a:gd name="T17" fmla="*/ 503 h 504"/>
                  <a:gd name="T18" fmla="*/ 218 w 311"/>
                  <a:gd name="T19" fmla="*/ 486 h 504"/>
                  <a:gd name="T20" fmla="*/ 201 w 311"/>
                  <a:gd name="T21" fmla="*/ 492 h 504"/>
                  <a:gd name="T22" fmla="*/ 175 w 311"/>
                  <a:gd name="T23" fmla="*/ 489 h 504"/>
                  <a:gd name="T24" fmla="*/ 156 w 311"/>
                  <a:gd name="T25" fmla="*/ 427 h 504"/>
                  <a:gd name="T26" fmla="*/ 120 w 311"/>
                  <a:gd name="T27" fmla="*/ 409 h 504"/>
                  <a:gd name="T28" fmla="*/ 120 w 311"/>
                  <a:gd name="T29" fmla="*/ 344 h 504"/>
                  <a:gd name="T30" fmla="*/ 84 w 311"/>
                  <a:gd name="T31" fmla="*/ 352 h 504"/>
                  <a:gd name="T32" fmla="*/ 64 w 311"/>
                  <a:gd name="T33" fmla="*/ 305 h 504"/>
                  <a:gd name="T34" fmla="*/ 0 w 311"/>
                  <a:gd name="T35" fmla="*/ 250 h 504"/>
                  <a:gd name="T36" fmla="*/ 47 w 311"/>
                  <a:gd name="T37" fmla="*/ 163 h 504"/>
                  <a:gd name="T38" fmla="*/ 34 w 311"/>
                  <a:gd name="T39" fmla="*/ 122 h 504"/>
                  <a:gd name="T40" fmla="*/ 80 w 311"/>
                  <a:gd name="T41" fmla="*/ 114 h 504"/>
                  <a:gd name="T42" fmla="*/ 84 w 311"/>
                  <a:gd name="T43" fmla="*/ 58 h 504"/>
                  <a:gd name="T44" fmla="*/ 57 w 311"/>
                  <a:gd name="T45"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1" h="504">
                    <a:moveTo>
                      <a:pt x="57" y="27"/>
                    </a:moveTo>
                    <a:lnTo>
                      <a:pt x="236" y="0"/>
                    </a:lnTo>
                    <a:lnTo>
                      <a:pt x="262" y="60"/>
                    </a:lnTo>
                    <a:lnTo>
                      <a:pt x="299" y="319"/>
                    </a:lnTo>
                    <a:lnTo>
                      <a:pt x="310" y="352"/>
                    </a:lnTo>
                    <a:lnTo>
                      <a:pt x="281" y="421"/>
                    </a:lnTo>
                    <a:lnTo>
                      <a:pt x="281" y="469"/>
                    </a:lnTo>
                    <a:lnTo>
                      <a:pt x="250" y="463"/>
                    </a:lnTo>
                    <a:lnTo>
                      <a:pt x="253" y="503"/>
                    </a:lnTo>
                    <a:lnTo>
                      <a:pt x="218" y="486"/>
                    </a:lnTo>
                    <a:lnTo>
                      <a:pt x="201" y="492"/>
                    </a:lnTo>
                    <a:lnTo>
                      <a:pt x="175" y="489"/>
                    </a:lnTo>
                    <a:lnTo>
                      <a:pt x="156" y="427"/>
                    </a:lnTo>
                    <a:lnTo>
                      <a:pt x="120" y="409"/>
                    </a:lnTo>
                    <a:lnTo>
                      <a:pt x="120" y="344"/>
                    </a:lnTo>
                    <a:lnTo>
                      <a:pt x="84" y="352"/>
                    </a:lnTo>
                    <a:lnTo>
                      <a:pt x="64" y="305"/>
                    </a:lnTo>
                    <a:lnTo>
                      <a:pt x="0" y="250"/>
                    </a:lnTo>
                    <a:lnTo>
                      <a:pt x="47" y="163"/>
                    </a:lnTo>
                    <a:lnTo>
                      <a:pt x="34" y="122"/>
                    </a:lnTo>
                    <a:lnTo>
                      <a:pt x="80" y="114"/>
                    </a:lnTo>
                    <a:lnTo>
                      <a:pt x="84" y="58"/>
                    </a:lnTo>
                    <a:lnTo>
                      <a:pt x="57" y="27"/>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0" name="Freeform 59"/>
              <p:cNvSpPr>
                <a:spLocks/>
              </p:cNvSpPr>
              <p:nvPr/>
            </p:nvSpPr>
            <p:spPr bwMode="auto">
              <a:xfrm>
                <a:off x="3157" y="2388"/>
                <a:ext cx="495" cy="403"/>
              </a:xfrm>
              <a:custGeom>
                <a:avLst/>
                <a:gdLst>
                  <a:gd name="T0" fmla="*/ 0 w 495"/>
                  <a:gd name="T1" fmla="*/ 13 h 403"/>
                  <a:gd name="T2" fmla="*/ 216 w 495"/>
                  <a:gd name="T3" fmla="*/ 0 h 403"/>
                  <a:gd name="T4" fmla="*/ 261 w 495"/>
                  <a:gd name="T5" fmla="*/ 0 h 403"/>
                  <a:gd name="T6" fmla="*/ 297 w 495"/>
                  <a:gd name="T7" fmla="*/ 12 h 403"/>
                  <a:gd name="T8" fmla="*/ 278 w 495"/>
                  <a:gd name="T9" fmla="*/ 47 h 403"/>
                  <a:gd name="T10" fmla="*/ 342 w 495"/>
                  <a:gd name="T11" fmla="*/ 104 h 403"/>
                  <a:gd name="T12" fmla="*/ 361 w 495"/>
                  <a:gd name="T13" fmla="*/ 151 h 403"/>
                  <a:gd name="T14" fmla="*/ 399 w 495"/>
                  <a:gd name="T15" fmla="*/ 140 h 403"/>
                  <a:gd name="T16" fmla="*/ 397 w 495"/>
                  <a:gd name="T17" fmla="*/ 207 h 403"/>
                  <a:gd name="T18" fmla="*/ 435 w 495"/>
                  <a:gd name="T19" fmla="*/ 227 h 403"/>
                  <a:gd name="T20" fmla="*/ 452 w 495"/>
                  <a:gd name="T21" fmla="*/ 286 h 403"/>
                  <a:gd name="T22" fmla="*/ 479 w 495"/>
                  <a:gd name="T23" fmla="*/ 291 h 403"/>
                  <a:gd name="T24" fmla="*/ 494 w 495"/>
                  <a:gd name="T25" fmla="*/ 317 h 403"/>
                  <a:gd name="T26" fmla="*/ 460 w 495"/>
                  <a:gd name="T27" fmla="*/ 352 h 403"/>
                  <a:gd name="T28" fmla="*/ 449 w 495"/>
                  <a:gd name="T29" fmla="*/ 391 h 403"/>
                  <a:gd name="T30" fmla="*/ 403 w 495"/>
                  <a:gd name="T31" fmla="*/ 402 h 403"/>
                  <a:gd name="T32" fmla="*/ 415 w 495"/>
                  <a:gd name="T33" fmla="*/ 357 h 403"/>
                  <a:gd name="T34" fmla="*/ 229 w 495"/>
                  <a:gd name="T35" fmla="*/ 374 h 403"/>
                  <a:gd name="T36" fmla="*/ 97 w 495"/>
                  <a:gd name="T37" fmla="*/ 390 h 403"/>
                  <a:gd name="T38" fmla="*/ 89 w 495"/>
                  <a:gd name="T39" fmla="*/ 347 h 403"/>
                  <a:gd name="T40" fmla="*/ 79 w 495"/>
                  <a:gd name="T41" fmla="*/ 219 h 403"/>
                  <a:gd name="T42" fmla="*/ 78 w 495"/>
                  <a:gd name="T43" fmla="*/ 149 h 403"/>
                  <a:gd name="T44" fmla="*/ 34 w 495"/>
                  <a:gd name="T45" fmla="*/ 117 h 403"/>
                  <a:gd name="T46" fmla="*/ 49 w 495"/>
                  <a:gd name="T47" fmla="*/ 88 h 403"/>
                  <a:gd name="T48" fmla="*/ 28 w 495"/>
                  <a:gd name="T49" fmla="*/ 71 h 403"/>
                  <a:gd name="T50" fmla="*/ 0 w 495"/>
                  <a:gd name="T51" fmla="*/ 1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5" h="403">
                    <a:moveTo>
                      <a:pt x="0" y="13"/>
                    </a:moveTo>
                    <a:lnTo>
                      <a:pt x="216" y="0"/>
                    </a:lnTo>
                    <a:lnTo>
                      <a:pt x="261" y="0"/>
                    </a:lnTo>
                    <a:lnTo>
                      <a:pt x="297" y="12"/>
                    </a:lnTo>
                    <a:lnTo>
                      <a:pt x="278" y="47"/>
                    </a:lnTo>
                    <a:lnTo>
                      <a:pt x="342" y="104"/>
                    </a:lnTo>
                    <a:lnTo>
                      <a:pt x="361" y="151"/>
                    </a:lnTo>
                    <a:lnTo>
                      <a:pt x="399" y="140"/>
                    </a:lnTo>
                    <a:lnTo>
                      <a:pt x="397" y="207"/>
                    </a:lnTo>
                    <a:lnTo>
                      <a:pt x="435" y="227"/>
                    </a:lnTo>
                    <a:lnTo>
                      <a:pt x="452" y="286"/>
                    </a:lnTo>
                    <a:lnTo>
                      <a:pt x="479" y="291"/>
                    </a:lnTo>
                    <a:lnTo>
                      <a:pt x="494" y="317"/>
                    </a:lnTo>
                    <a:lnTo>
                      <a:pt x="460" y="352"/>
                    </a:lnTo>
                    <a:lnTo>
                      <a:pt x="449" y="391"/>
                    </a:lnTo>
                    <a:lnTo>
                      <a:pt x="403" y="402"/>
                    </a:lnTo>
                    <a:lnTo>
                      <a:pt x="415" y="357"/>
                    </a:lnTo>
                    <a:lnTo>
                      <a:pt x="229" y="374"/>
                    </a:lnTo>
                    <a:lnTo>
                      <a:pt x="97" y="390"/>
                    </a:lnTo>
                    <a:lnTo>
                      <a:pt x="89" y="347"/>
                    </a:lnTo>
                    <a:lnTo>
                      <a:pt x="79" y="219"/>
                    </a:lnTo>
                    <a:lnTo>
                      <a:pt x="78" y="149"/>
                    </a:lnTo>
                    <a:lnTo>
                      <a:pt x="34" y="117"/>
                    </a:lnTo>
                    <a:lnTo>
                      <a:pt x="49" y="88"/>
                    </a:lnTo>
                    <a:lnTo>
                      <a:pt x="28" y="71"/>
                    </a:lnTo>
                    <a:lnTo>
                      <a:pt x="0" y="13"/>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1" name="Freeform 60"/>
              <p:cNvSpPr>
                <a:spLocks/>
              </p:cNvSpPr>
              <p:nvPr/>
            </p:nvSpPr>
            <p:spPr bwMode="auto">
              <a:xfrm>
                <a:off x="3695" y="2220"/>
                <a:ext cx="244" cy="392"/>
              </a:xfrm>
              <a:custGeom>
                <a:avLst/>
                <a:gdLst>
                  <a:gd name="T0" fmla="*/ 0 w 244"/>
                  <a:gd name="T1" fmla="*/ 28 h 392"/>
                  <a:gd name="T2" fmla="*/ 29 w 244"/>
                  <a:gd name="T3" fmla="*/ 42 h 392"/>
                  <a:gd name="T4" fmla="*/ 56 w 244"/>
                  <a:gd name="T5" fmla="*/ 40 h 392"/>
                  <a:gd name="T6" fmla="*/ 64 w 244"/>
                  <a:gd name="T7" fmla="*/ 32 h 392"/>
                  <a:gd name="T8" fmla="*/ 71 w 244"/>
                  <a:gd name="T9" fmla="*/ 9 h 392"/>
                  <a:gd name="T10" fmla="*/ 188 w 244"/>
                  <a:gd name="T11" fmla="*/ 0 h 392"/>
                  <a:gd name="T12" fmla="*/ 243 w 244"/>
                  <a:gd name="T13" fmla="*/ 276 h 392"/>
                  <a:gd name="T14" fmla="*/ 238 w 244"/>
                  <a:gd name="T15" fmla="*/ 274 h 392"/>
                  <a:gd name="T16" fmla="*/ 198 w 244"/>
                  <a:gd name="T17" fmla="*/ 290 h 392"/>
                  <a:gd name="T18" fmla="*/ 170 w 244"/>
                  <a:gd name="T19" fmla="*/ 364 h 392"/>
                  <a:gd name="T20" fmla="*/ 128 w 244"/>
                  <a:gd name="T21" fmla="*/ 353 h 392"/>
                  <a:gd name="T22" fmla="*/ 80 w 244"/>
                  <a:gd name="T23" fmla="*/ 381 h 392"/>
                  <a:gd name="T24" fmla="*/ 17 w 244"/>
                  <a:gd name="T25" fmla="*/ 391 h 392"/>
                  <a:gd name="T26" fmla="*/ 45 w 244"/>
                  <a:gd name="T27" fmla="*/ 319 h 392"/>
                  <a:gd name="T28" fmla="*/ 33 w 244"/>
                  <a:gd name="T29" fmla="*/ 277 h 392"/>
                  <a:gd name="T30" fmla="*/ 0 w 244"/>
                  <a:gd name="T31" fmla="*/ 2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392">
                    <a:moveTo>
                      <a:pt x="0" y="28"/>
                    </a:moveTo>
                    <a:lnTo>
                      <a:pt x="29" y="42"/>
                    </a:lnTo>
                    <a:lnTo>
                      <a:pt x="56" y="40"/>
                    </a:lnTo>
                    <a:lnTo>
                      <a:pt x="64" y="32"/>
                    </a:lnTo>
                    <a:lnTo>
                      <a:pt x="71" y="9"/>
                    </a:lnTo>
                    <a:lnTo>
                      <a:pt x="188" y="0"/>
                    </a:lnTo>
                    <a:lnTo>
                      <a:pt x="243" y="276"/>
                    </a:lnTo>
                    <a:lnTo>
                      <a:pt x="238" y="274"/>
                    </a:lnTo>
                    <a:lnTo>
                      <a:pt x="198" y="290"/>
                    </a:lnTo>
                    <a:lnTo>
                      <a:pt x="170" y="364"/>
                    </a:lnTo>
                    <a:lnTo>
                      <a:pt x="128" y="353"/>
                    </a:lnTo>
                    <a:lnTo>
                      <a:pt x="80" y="381"/>
                    </a:lnTo>
                    <a:lnTo>
                      <a:pt x="17" y="391"/>
                    </a:lnTo>
                    <a:lnTo>
                      <a:pt x="45" y="319"/>
                    </a:lnTo>
                    <a:lnTo>
                      <a:pt x="33" y="277"/>
                    </a:lnTo>
                    <a:lnTo>
                      <a:pt x="0" y="28"/>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2" name="Freeform 61"/>
              <p:cNvSpPr>
                <a:spLocks/>
              </p:cNvSpPr>
              <p:nvPr/>
            </p:nvSpPr>
            <p:spPr bwMode="auto">
              <a:xfrm>
                <a:off x="3883" y="2143"/>
                <a:ext cx="312" cy="351"/>
              </a:xfrm>
              <a:custGeom>
                <a:avLst/>
                <a:gdLst>
                  <a:gd name="T0" fmla="*/ 0 w 312"/>
                  <a:gd name="T1" fmla="*/ 78 h 351"/>
                  <a:gd name="T2" fmla="*/ 140 w 312"/>
                  <a:gd name="T3" fmla="*/ 65 h 351"/>
                  <a:gd name="T4" fmla="*/ 169 w 312"/>
                  <a:gd name="T5" fmla="*/ 70 h 351"/>
                  <a:gd name="T6" fmla="*/ 236 w 312"/>
                  <a:gd name="T7" fmla="*/ 41 h 351"/>
                  <a:gd name="T8" fmla="*/ 250 w 312"/>
                  <a:gd name="T9" fmla="*/ 13 h 351"/>
                  <a:gd name="T10" fmla="*/ 290 w 312"/>
                  <a:gd name="T11" fmla="*/ 0 h 351"/>
                  <a:gd name="T12" fmla="*/ 311 w 312"/>
                  <a:gd name="T13" fmla="*/ 132 h 351"/>
                  <a:gd name="T14" fmla="*/ 295 w 312"/>
                  <a:gd name="T15" fmla="*/ 146 h 351"/>
                  <a:gd name="T16" fmla="*/ 299 w 312"/>
                  <a:gd name="T17" fmla="*/ 238 h 351"/>
                  <a:gd name="T18" fmla="*/ 268 w 312"/>
                  <a:gd name="T19" fmla="*/ 246 h 351"/>
                  <a:gd name="T20" fmla="*/ 250 w 312"/>
                  <a:gd name="T21" fmla="*/ 297 h 351"/>
                  <a:gd name="T22" fmla="*/ 227 w 312"/>
                  <a:gd name="T23" fmla="*/ 291 h 351"/>
                  <a:gd name="T24" fmla="*/ 219 w 312"/>
                  <a:gd name="T25" fmla="*/ 350 h 351"/>
                  <a:gd name="T26" fmla="*/ 184 w 312"/>
                  <a:gd name="T27" fmla="*/ 325 h 351"/>
                  <a:gd name="T28" fmla="*/ 114 w 312"/>
                  <a:gd name="T29" fmla="*/ 341 h 351"/>
                  <a:gd name="T30" fmla="*/ 84 w 312"/>
                  <a:gd name="T31" fmla="*/ 318 h 351"/>
                  <a:gd name="T32" fmla="*/ 46 w 312"/>
                  <a:gd name="T33" fmla="*/ 317 h 351"/>
                  <a:gd name="T34" fmla="*/ 26 w 312"/>
                  <a:gd name="T35" fmla="*/ 218 h 351"/>
                  <a:gd name="T36" fmla="*/ 0 w 312"/>
                  <a:gd name="T37" fmla="*/ 7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351">
                    <a:moveTo>
                      <a:pt x="0" y="78"/>
                    </a:moveTo>
                    <a:lnTo>
                      <a:pt x="140" y="65"/>
                    </a:lnTo>
                    <a:lnTo>
                      <a:pt x="169" y="70"/>
                    </a:lnTo>
                    <a:lnTo>
                      <a:pt x="236" y="41"/>
                    </a:lnTo>
                    <a:lnTo>
                      <a:pt x="250" y="13"/>
                    </a:lnTo>
                    <a:lnTo>
                      <a:pt x="290" y="0"/>
                    </a:lnTo>
                    <a:lnTo>
                      <a:pt x="311" y="132"/>
                    </a:lnTo>
                    <a:lnTo>
                      <a:pt x="295" y="146"/>
                    </a:lnTo>
                    <a:lnTo>
                      <a:pt x="299" y="238"/>
                    </a:lnTo>
                    <a:lnTo>
                      <a:pt x="268" y="246"/>
                    </a:lnTo>
                    <a:lnTo>
                      <a:pt x="250" y="297"/>
                    </a:lnTo>
                    <a:lnTo>
                      <a:pt x="227" y="291"/>
                    </a:lnTo>
                    <a:lnTo>
                      <a:pt x="219" y="350"/>
                    </a:lnTo>
                    <a:lnTo>
                      <a:pt x="184" y="325"/>
                    </a:lnTo>
                    <a:lnTo>
                      <a:pt x="114" y="341"/>
                    </a:lnTo>
                    <a:lnTo>
                      <a:pt x="84" y="318"/>
                    </a:lnTo>
                    <a:lnTo>
                      <a:pt x="46" y="317"/>
                    </a:lnTo>
                    <a:lnTo>
                      <a:pt x="26" y="218"/>
                    </a:lnTo>
                    <a:lnTo>
                      <a:pt x="0" y="78"/>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3" name="Freeform 62"/>
              <p:cNvSpPr>
                <a:spLocks/>
              </p:cNvSpPr>
              <p:nvPr/>
            </p:nvSpPr>
            <p:spPr bwMode="auto">
              <a:xfrm>
                <a:off x="3608" y="2459"/>
                <a:ext cx="548" cy="300"/>
              </a:xfrm>
              <a:custGeom>
                <a:avLst/>
                <a:gdLst>
                  <a:gd name="T0" fmla="*/ 0 w 548"/>
                  <a:gd name="T1" fmla="*/ 299 h 300"/>
                  <a:gd name="T2" fmla="*/ 131 w 548"/>
                  <a:gd name="T3" fmla="*/ 281 h 300"/>
                  <a:gd name="T4" fmla="*/ 131 w 548"/>
                  <a:gd name="T5" fmla="*/ 268 h 300"/>
                  <a:gd name="T6" fmla="*/ 455 w 548"/>
                  <a:gd name="T7" fmla="*/ 224 h 300"/>
                  <a:gd name="T8" fmla="*/ 459 w 548"/>
                  <a:gd name="T9" fmla="*/ 201 h 300"/>
                  <a:gd name="T10" fmla="*/ 506 w 548"/>
                  <a:gd name="T11" fmla="*/ 184 h 300"/>
                  <a:gd name="T12" fmla="*/ 512 w 548"/>
                  <a:gd name="T13" fmla="*/ 161 h 300"/>
                  <a:gd name="T14" fmla="*/ 532 w 548"/>
                  <a:gd name="T15" fmla="*/ 152 h 300"/>
                  <a:gd name="T16" fmla="*/ 547 w 548"/>
                  <a:gd name="T17" fmla="*/ 116 h 300"/>
                  <a:gd name="T18" fmla="*/ 502 w 548"/>
                  <a:gd name="T19" fmla="*/ 80 h 300"/>
                  <a:gd name="T20" fmla="*/ 494 w 548"/>
                  <a:gd name="T21" fmla="*/ 33 h 300"/>
                  <a:gd name="T22" fmla="*/ 459 w 548"/>
                  <a:gd name="T23" fmla="*/ 9 h 300"/>
                  <a:gd name="T24" fmla="*/ 389 w 548"/>
                  <a:gd name="T25" fmla="*/ 22 h 300"/>
                  <a:gd name="T26" fmla="*/ 354 w 548"/>
                  <a:gd name="T27" fmla="*/ 1 h 300"/>
                  <a:gd name="T28" fmla="*/ 321 w 548"/>
                  <a:gd name="T29" fmla="*/ 0 h 300"/>
                  <a:gd name="T30" fmla="*/ 328 w 548"/>
                  <a:gd name="T31" fmla="*/ 33 h 300"/>
                  <a:gd name="T32" fmla="*/ 284 w 548"/>
                  <a:gd name="T33" fmla="*/ 50 h 300"/>
                  <a:gd name="T34" fmla="*/ 255 w 548"/>
                  <a:gd name="T35" fmla="*/ 125 h 300"/>
                  <a:gd name="T36" fmla="*/ 214 w 548"/>
                  <a:gd name="T37" fmla="*/ 113 h 300"/>
                  <a:gd name="T38" fmla="*/ 165 w 548"/>
                  <a:gd name="T39" fmla="*/ 141 h 300"/>
                  <a:gd name="T40" fmla="*/ 103 w 548"/>
                  <a:gd name="T41" fmla="*/ 151 h 300"/>
                  <a:gd name="T42" fmla="*/ 103 w 548"/>
                  <a:gd name="T43" fmla="*/ 193 h 300"/>
                  <a:gd name="T44" fmla="*/ 74 w 548"/>
                  <a:gd name="T45" fmla="*/ 192 h 300"/>
                  <a:gd name="T46" fmla="*/ 75 w 548"/>
                  <a:gd name="T47" fmla="*/ 229 h 300"/>
                  <a:gd name="T48" fmla="*/ 43 w 548"/>
                  <a:gd name="T49" fmla="*/ 214 h 300"/>
                  <a:gd name="T50" fmla="*/ 25 w 548"/>
                  <a:gd name="T51" fmla="*/ 221 h 300"/>
                  <a:gd name="T52" fmla="*/ 40 w 548"/>
                  <a:gd name="T53" fmla="*/ 247 h 300"/>
                  <a:gd name="T54" fmla="*/ 7 w 548"/>
                  <a:gd name="T55" fmla="*/ 279 h 300"/>
                  <a:gd name="T56" fmla="*/ 0 w 548"/>
                  <a:gd name="T57"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8" h="300">
                    <a:moveTo>
                      <a:pt x="0" y="299"/>
                    </a:moveTo>
                    <a:lnTo>
                      <a:pt x="131" y="281"/>
                    </a:lnTo>
                    <a:lnTo>
                      <a:pt x="131" y="268"/>
                    </a:lnTo>
                    <a:lnTo>
                      <a:pt x="455" y="224"/>
                    </a:lnTo>
                    <a:lnTo>
                      <a:pt x="459" y="201"/>
                    </a:lnTo>
                    <a:lnTo>
                      <a:pt x="506" y="184"/>
                    </a:lnTo>
                    <a:lnTo>
                      <a:pt x="512" y="161"/>
                    </a:lnTo>
                    <a:lnTo>
                      <a:pt x="532" y="152"/>
                    </a:lnTo>
                    <a:lnTo>
                      <a:pt x="547" y="116"/>
                    </a:lnTo>
                    <a:lnTo>
                      <a:pt x="502" y="80"/>
                    </a:lnTo>
                    <a:lnTo>
                      <a:pt x="494" y="33"/>
                    </a:lnTo>
                    <a:lnTo>
                      <a:pt x="459" y="9"/>
                    </a:lnTo>
                    <a:lnTo>
                      <a:pt x="389" y="22"/>
                    </a:lnTo>
                    <a:lnTo>
                      <a:pt x="354" y="1"/>
                    </a:lnTo>
                    <a:lnTo>
                      <a:pt x="321" y="0"/>
                    </a:lnTo>
                    <a:lnTo>
                      <a:pt x="328" y="33"/>
                    </a:lnTo>
                    <a:lnTo>
                      <a:pt x="284" y="50"/>
                    </a:lnTo>
                    <a:lnTo>
                      <a:pt x="255" y="125"/>
                    </a:lnTo>
                    <a:lnTo>
                      <a:pt x="214" y="113"/>
                    </a:lnTo>
                    <a:lnTo>
                      <a:pt x="165" y="141"/>
                    </a:lnTo>
                    <a:lnTo>
                      <a:pt x="103" y="151"/>
                    </a:lnTo>
                    <a:lnTo>
                      <a:pt x="103" y="193"/>
                    </a:lnTo>
                    <a:lnTo>
                      <a:pt x="74" y="192"/>
                    </a:lnTo>
                    <a:lnTo>
                      <a:pt x="75" y="229"/>
                    </a:lnTo>
                    <a:lnTo>
                      <a:pt x="43" y="214"/>
                    </a:lnTo>
                    <a:lnTo>
                      <a:pt x="25" y="221"/>
                    </a:lnTo>
                    <a:lnTo>
                      <a:pt x="40" y="247"/>
                    </a:lnTo>
                    <a:lnTo>
                      <a:pt x="7" y="279"/>
                    </a:lnTo>
                    <a:lnTo>
                      <a:pt x="0" y="29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4" name="Freeform 63"/>
              <p:cNvSpPr>
                <a:spLocks/>
              </p:cNvSpPr>
              <p:nvPr/>
            </p:nvSpPr>
            <p:spPr bwMode="auto">
              <a:xfrm>
                <a:off x="3573" y="2652"/>
                <a:ext cx="629" cy="227"/>
              </a:xfrm>
              <a:custGeom>
                <a:avLst/>
                <a:gdLst>
                  <a:gd name="T0" fmla="*/ 38 w 629"/>
                  <a:gd name="T1" fmla="*/ 104 h 227"/>
                  <a:gd name="T2" fmla="*/ 38 w 629"/>
                  <a:gd name="T3" fmla="*/ 107 h 227"/>
                  <a:gd name="T4" fmla="*/ 27 w 629"/>
                  <a:gd name="T5" fmla="*/ 128 h 227"/>
                  <a:gd name="T6" fmla="*/ 39 w 629"/>
                  <a:gd name="T7" fmla="*/ 157 h 227"/>
                  <a:gd name="T8" fmla="*/ 0 w 629"/>
                  <a:gd name="T9" fmla="*/ 183 h 227"/>
                  <a:gd name="T10" fmla="*/ 8 w 629"/>
                  <a:gd name="T11" fmla="*/ 226 h 227"/>
                  <a:gd name="T12" fmla="*/ 172 w 629"/>
                  <a:gd name="T13" fmla="*/ 213 h 227"/>
                  <a:gd name="T14" fmla="*/ 367 w 629"/>
                  <a:gd name="T15" fmla="*/ 190 h 227"/>
                  <a:gd name="T16" fmla="*/ 466 w 629"/>
                  <a:gd name="T17" fmla="*/ 174 h 227"/>
                  <a:gd name="T18" fmla="*/ 485 w 629"/>
                  <a:gd name="T19" fmla="*/ 115 h 227"/>
                  <a:gd name="T20" fmla="*/ 521 w 629"/>
                  <a:gd name="T21" fmla="*/ 112 h 227"/>
                  <a:gd name="T22" fmla="*/ 628 w 629"/>
                  <a:gd name="T23" fmla="*/ 0 h 227"/>
                  <a:gd name="T24" fmla="*/ 489 w 629"/>
                  <a:gd name="T25" fmla="*/ 28 h 227"/>
                  <a:gd name="T26" fmla="*/ 163 w 629"/>
                  <a:gd name="T27" fmla="*/ 75 h 227"/>
                  <a:gd name="T28" fmla="*/ 166 w 629"/>
                  <a:gd name="T29" fmla="*/ 88 h 227"/>
                  <a:gd name="T30" fmla="*/ 38 w 629"/>
                  <a:gd name="T31" fmla="*/ 10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9" h="227">
                    <a:moveTo>
                      <a:pt x="38" y="104"/>
                    </a:moveTo>
                    <a:lnTo>
                      <a:pt x="38" y="107"/>
                    </a:lnTo>
                    <a:lnTo>
                      <a:pt x="27" y="128"/>
                    </a:lnTo>
                    <a:lnTo>
                      <a:pt x="39" y="157"/>
                    </a:lnTo>
                    <a:lnTo>
                      <a:pt x="0" y="183"/>
                    </a:lnTo>
                    <a:lnTo>
                      <a:pt x="8" y="226"/>
                    </a:lnTo>
                    <a:lnTo>
                      <a:pt x="172" y="213"/>
                    </a:lnTo>
                    <a:lnTo>
                      <a:pt x="367" y="190"/>
                    </a:lnTo>
                    <a:lnTo>
                      <a:pt x="466" y="174"/>
                    </a:lnTo>
                    <a:lnTo>
                      <a:pt x="485" y="115"/>
                    </a:lnTo>
                    <a:lnTo>
                      <a:pt x="521" y="112"/>
                    </a:lnTo>
                    <a:lnTo>
                      <a:pt x="628" y="0"/>
                    </a:lnTo>
                    <a:lnTo>
                      <a:pt x="489" y="28"/>
                    </a:lnTo>
                    <a:lnTo>
                      <a:pt x="163" y="75"/>
                    </a:lnTo>
                    <a:lnTo>
                      <a:pt x="166" y="88"/>
                    </a:lnTo>
                    <a:lnTo>
                      <a:pt x="38" y="104"/>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5" name="Freeform 64"/>
              <p:cNvSpPr>
                <a:spLocks/>
              </p:cNvSpPr>
              <p:nvPr/>
            </p:nvSpPr>
            <p:spPr bwMode="auto">
              <a:xfrm>
                <a:off x="3511" y="2861"/>
                <a:ext cx="257" cy="443"/>
              </a:xfrm>
              <a:custGeom>
                <a:avLst/>
                <a:gdLst>
                  <a:gd name="T0" fmla="*/ 72 w 257"/>
                  <a:gd name="T1" fmla="*/ 14 h 443"/>
                  <a:gd name="T2" fmla="*/ 34 w 257"/>
                  <a:gd name="T3" fmla="*/ 89 h 443"/>
                  <a:gd name="T4" fmla="*/ 0 w 257"/>
                  <a:gd name="T5" fmla="*/ 138 h 443"/>
                  <a:gd name="T6" fmla="*/ 10 w 257"/>
                  <a:gd name="T7" fmla="*/ 196 h 443"/>
                  <a:gd name="T8" fmla="*/ 52 w 257"/>
                  <a:gd name="T9" fmla="*/ 276 h 443"/>
                  <a:gd name="T10" fmla="*/ 20 w 257"/>
                  <a:gd name="T11" fmla="*/ 356 h 443"/>
                  <a:gd name="T12" fmla="*/ 7 w 257"/>
                  <a:gd name="T13" fmla="*/ 399 h 443"/>
                  <a:gd name="T14" fmla="*/ 157 w 257"/>
                  <a:gd name="T15" fmla="*/ 381 h 443"/>
                  <a:gd name="T16" fmla="*/ 164 w 257"/>
                  <a:gd name="T17" fmla="*/ 435 h 443"/>
                  <a:gd name="T18" fmla="*/ 193 w 257"/>
                  <a:gd name="T19" fmla="*/ 442 h 443"/>
                  <a:gd name="T20" fmla="*/ 201 w 257"/>
                  <a:gd name="T21" fmla="*/ 414 h 443"/>
                  <a:gd name="T22" fmla="*/ 256 w 257"/>
                  <a:gd name="T23" fmla="*/ 406 h 443"/>
                  <a:gd name="T24" fmla="*/ 244 w 257"/>
                  <a:gd name="T25" fmla="*/ 316 h 443"/>
                  <a:gd name="T26" fmla="*/ 241 w 257"/>
                  <a:gd name="T27" fmla="*/ 0 h 443"/>
                  <a:gd name="T28" fmla="*/ 72 w 257"/>
                  <a:gd name="T29" fmla="*/ 1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7" h="443">
                    <a:moveTo>
                      <a:pt x="72" y="14"/>
                    </a:moveTo>
                    <a:lnTo>
                      <a:pt x="34" y="89"/>
                    </a:lnTo>
                    <a:lnTo>
                      <a:pt x="0" y="138"/>
                    </a:lnTo>
                    <a:lnTo>
                      <a:pt x="10" y="196"/>
                    </a:lnTo>
                    <a:lnTo>
                      <a:pt x="52" y="276"/>
                    </a:lnTo>
                    <a:lnTo>
                      <a:pt x="20" y="356"/>
                    </a:lnTo>
                    <a:lnTo>
                      <a:pt x="7" y="399"/>
                    </a:lnTo>
                    <a:lnTo>
                      <a:pt x="157" y="381"/>
                    </a:lnTo>
                    <a:lnTo>
                      <a:pt x="164" y="435"/>
                    </a:lnTo>
                    <a:lnTo>
                      <a:pt x="193" y="442"/>
                    </a:lnTo>
                    <a:lnTo>
                      <a:pt x="201" y="414"/>
                    </a:lnTo>
                    <a:lnTo>
                      <a:pt x="256" y="406"/>
                    </a:lnTo>
                    <a:lnTo>
                      <a:pt x="244" y="316"/>
                    </a:lnTo>
                    <a:lnTo>
                      <a:pt x="241" y="0"/>
                    </a:lnTo>
                    <a:lnTo>
                      <a:pt x="72" y="14"/>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6" name="Freeform 65"/>
              <p:cNvSpPr>
                <a:spLocks/>
              </p:cNvSpPr>
              <p:nvPr/>
            </p:nvSpPr>
            <p:spPr bwMode="auto">
              <a:xfrm>
                <a:off x="3751" y="2840"/>
                <a:ext cx="293" cy="447"/>
              </a:xfrm>
              <a:custGeom>
                <a:avLst/>
                <a:gdLst>
                  <a:gd name="T0" fmla="*/ 0 w 293"/>
                  <a:gd name="T1" fmla="*/ 22 h 447"/>
                  <a:gd name="T2" fmla="*/ 189 w 293"/>
                  <a:gd name="T3" fmla="*/ 0 h 447"/>
                  <a:gd name="T4" fmla="*/ 249 w 293"/>
                  <a:gd name="T5" fmla="*/ 206 h 447"/>
                  <a:gd name="T6" fmla="*/ 292 w 293"/>
                  <a:gd name="T7" fmla="*/ 238 h 447"/>
                  <a:gd name="T8" fmla="*/ 258 w 293"/>
                  <a:gd name="T9" fmla="*/ 299 h 447"/>
                  <a:gd name="T10" fmla="*/ 291 w 293"/>
                  <a:gd name="T11" fmla="*/ 357 h 447"/>
                  <a:gd name="T12" fmla="*/ 97 w 293"/>
                  <a:gd name="T13" fmla="*/ 378 h 447"/>
                  <a:gd name="T14" fmla="*/ 105 w 293"/>
                  <a:gd name="T15" fmla="*/ 428 h 447"/>
                  <a:gd name="T16" fmla="*/ 77 w 293"/>
                  <a:gd name="T17" fmla="*/ 446 h 447"/>
                  <a:gd name="T18" fmla="*/ 53 w 293"/>
                  <a:gd name="T19" fmla="*/ 383 h 447"/>
                  <a:gd name="T20" fmla="*/ 41 w 293"/>
                  <a:gd name="T21" fmla="*/ 434 h 447"/>
                  <a:gd name="T22" fmla="*/ 16 w 293"/>
                  <a:gd name="T23" fmla="*/ 428 h 447"/>
                  <a:gd name="T24" fmla="*/ 8 w 293"/>
                  <a:gd name="T25" fmla="*/ 377 h 447"/>
                  <a:gd name="T26" fmla="*/ 1 w 293"/>
                  <a:gd name="T27" fmla="*/ 333 h 447"/>
                  <a:gd name="T28" fmla="*/ 0 w 293"/>
                  <a:gd name="T29" fmla="*/ 2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3" h="447">
                    <a:moveTo>
                      <a:pt x="0" y="22"/>
                    </a:moveTo>
                    <a:lnTo>
                      <a:pt x="189" y="0"/>
                    </a:lnTo>
                    <a:lnTo>
                      <a:pt x="249" y="206"/>
                    </a:lnTo>
                    <a:lnTo>
                      <a:pt x="292" y="238"/>
                    </a:lnTo>
                    <a:lnTo>
                      <a:pt x="258" y="299"/>
                    </a:lnTo>
                    <a:lnTo>
                      <a:pt x="291" y="357"/>
                    </a:lnTo>
                    <a:lnTo>
                      <a:pt x="97" y="378"/>
                    </a:lnTo>
                    <a:lnTo>
                      <a:pt x="105" y="428"/>
                    </a:lnTo>
                    <a:lnTo>
                      <a:pt x="77" y="446"/>
                    </a:lnTo>
                    <a:lnTo>
                      <a:pt x="53" y="383"/>
                    </a:lnTo>
                    <a:lnTo>
                      <a:pt x="41" y="434"/>
                    </a:lnTo>
                    <a:lnTo>
                      <a:pt x="16" y="428"/>
                    </a:lnTo>
                    <a:lnTo>
                      <a:pt x="8" y="377"/>
                    </a:lnTo>
                    <a:lnTo>
                      <a:pt x="1" y="333"/>
                    </a:lnTo>
                    <a:lnTo>
                      <a:pt x="0" y="22"/>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7" name="Freeform 66"/>
              <p:cNvSpPr>
                <a:spLocks/>
              </p:cNvSpPr>
              <p:nvPr/>
            </p:nvSpPr>
            <p:spPr bwMode="auto">
              <a:xfrm>
                <a:off x="3940" y="2818"/>
                <a:ext cx="404" cy="411"/>
              </a:xfrm>
              <a:custGeom>
                <a:avLst/>
                <a:gdLst>
                  <a:gd name="T0" fmla="*/ 0 w 404"/>
                  <a:gd name="T1" fmla="*/ 25 h 411"/>
                  <a:gd name="T2" fmla="*/ 5 w 404"/>
                  <a:gd name="T3" fmla="*/ 25 h 411"/>
                  <a:gd name="T4" fmla="*/ 98 w 404"/>
                  <a:gd name="T5" fmla="*/ 8 h 411"/>
                  <a:gd name="T6" fmla="*/ 181 w 404"/>
                  <a:gd name="T7" fmla="*/ 0 h 411"/>
                  <a:gd name="T8" fmla="*/ 169 w 404"/>
                  <a:gd name="T9" fmla="*/ 20 h 411"/>
                  <a:gd name="T10" fmla="*/ 195 w 404"/>
                  <a:gd name="T11" fmla="*/ 20 h 411"/>
                  <a:gd name="T12" fmla="*/ 339 w 404"/>
                  <a:gd name="T13" fmla="*/ 147 h 411"/>
                  <a:gd name="T14" fmla="*/ 395 w 404"/>
                  <a:gd name="T15" fmla="*/ 230 h 411"/>
                  <a:gd name="T16" fmla="*/ 403 w 404"/>
                  <a:gd name="T17" fmla="*/ 285 h 411"/>
                  <a:gd name="T18" fmla="*/ 384 w 404"/>
                  <a:gd name="T19" fmla="*/ 299 h 411"/>
                  <a:gd name="T20" fmla="*/ 395 w 404"/>
                  <a:gd name="T21" fmla="*/ 353 h 411"/>
                  <a:gd name="T22" fmla="*/ 354 w 404"/>
                  <a:gd name="T23" fmla="*/ 357 h 411"/>
                  <a:gd name="T24" fmla="*/ 354 w 404"/>
                  <a:gd name="T25" fmla="*/ 403 h 411"/>
                  <a:gd name="T26" fmla="*/ 323 w 404"/>
                  <a:gd name="T27" fmla="*/ 380 h 411"/>
                  <a:gd name="T28" fmla="*/ 116 w 404"/>
                  <a:gd name="T29" fmla="*/ 410 h 411"/>
                  <a:gd name="T30" fmla="*/ 69 w 404"/>
                  <a:gd name="T31" fmla="*/ 322 h 411"/>
                  <a:gd name="T32" fmla="*/ 102 w 404"/>
                  <a:gd name="T33" fmla="*/ 261 h 411"/>
                  <a:gd name="T34" fmla="*/ 57 w 404"/>
                  <a:gd name="T35" fmla="*/ 231 h 411"/>
                  <a:gd name="T36" fmla="*/ 0 w 404"/>
                  <a:gd name="T37" fmla="*/ 25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4" h="411">
                    <a:moveTo>
                      <a:pt x="0" y="25"/>
                    </a:moveTo>
                    <a:lnTo>
                      <a:pt x="5" y="25"/>
                    </a:lnTo>
                    <a:lnTo>
                      <a:pt x="98" y="8"/>
                    </a:lnTo>
                    <a:lnTo>
                      <a:pt x="181" y="0"/>
                    </a:lnTo>
                    <a:lnTo>
                      <a:pt x="169" y="20"/>
                    </a:lnTo>
                    <a:lnTo>
                      <a:pt x="195" y="20"/>
                    </a:lnTo>
                    <a:lnTo>
                      <a:pt x="339" y="147"/>
                    </a:lnTo>
                    <a:lnTo>
                      <a:pt x="395" y="230"/>
                    </a:lnTo>
                    <a:lnTo>
                      <a:pt x="403" y="285"/>
                    </a:lnTo>
                    <a:lnTo>
                      <a:pt x="384" y="299"/>
                    </a:lnTo>
                    <a:lnTo>
                      <a:pt x="395" y="353"/>
                    </a:lnTo>
                    <a:lnTo>
                      <a:pt x="354" y="357"/>
                    </a:lnTo>
                    <a:lnTo>
                      <a:pt x="354" y="403"/>
                    </a:lnTo>
                    <a:lnTo>
                      <a:pt x="323" y="380"/>
                    </a:lnTo>
                    <a:lnTo>
                      <a:pt x="116" y="410"/>
                    </a:lnTo>
                    <a:lnTo>
                      <a:pt x="69" y="322"/>
                    </a:lnTo>
                    <a:lnTo>
                      <a:pt x="102" y="261"/>
                    </a:lnTo>
                    <a:lnTo>
                      <a:pt x="57" y="231"/>
                    </a:lnTo>
                    <a:lnTo>
                      <a:pt x="0" y="25"/>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8" name="Freeform 67"/>
              <p:cNvSpPr>
                <a:spLocks/>
              </p:cNvSpPr>
              <p:nvPr/>
            </p:nvSpPr>
            <p:spPr bwMode="auto">
              <a:xfrm>
                <a:off x="4111" y="2762"/>
                <a:ext cx="369" cy="287"/>
              </a:xfrm>
              <a:custGeom>
                <a:avLst/>
                <a:gdLst>
                  <a:gd name="T0" fmla="*/ 13 w 369"/>
                  <a:gd name="T1" fmla="*/ 51 h 287"/>
                  <a:gd name="T2" fmla="*/ 44 w 369"/>
                  <a:gd name="T3" fmla="*/ 23 h 287"/>
                  <a:gd name="T4" fmla="*/ 153 w 369"/>
                  <a:gd name="T5" fmla="*/ 0 h 287"/>
                  <a:gd name="T6" fmla="*/ 187 w 369"/>
                  <a:gd name="T7" fmla="*/ 16 h 287"/>
                  <a:gd name="T8" fmla="*/ 258 w 369"/>
                  <a:gd name="T9" fmla="*/ 3 h 287"/>
                  <a:gd name="T10" fmla="*/ 316 w 369"/>
                  <a:gd name="T11" fmla="*/ 45 h 287"/>
                  <a:gd name="T12" fmla="*/ 368 w 369"/>
                  <a:gd name="T13" fmla="*/ 76 h 287"/>
                  <a:gd name="T14" fmla="*/ 337 w 369"/>
                  <a:gd name="T15" fmla="*/ 162 h 287"/>
                  <a:gd name="T16" fmla="*/ 295 w 369"/>
                  <a:gd name="T17" fmla="*/ 206 h 287"/>
                  <a:gd name="T18" fmla="*/ 245 w 369"/>
                  <a:gd name="T19" fmla="*/ 219 h 287"/>
                  <a:gd name="T20" fmla="*/ 255 w 369"/>
                  <a:gd name="T21" fmla="*/ 253 h 287"/>
                  <a:gd name="T22" fmla="*/ 226 w 369"/>
                  <a:gd name="T23" fmla="*/ 286 h 287"/>
                  <a:gd name="T24" fmla="*/ 169 w 369"/>
                  <a:gd name="T25" fmla="*/ 206 h 287"/>
                  <a:gd name="T26" fmla="*/ 25 w 369"/>
                  <a:gd name="T27" fmla="*/ 76 h 287"/>
                  <a:gd name="T28" fmla="*/ 0 w 369"/>
                  <a:gd name="T29" fmla="*/ 76 h 287"/>
                  <a:gd name="T30" fmla="*/ 13 w 369"/>
                  <a:gd name="T31" fmla="*/ 51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287">
                    <a:moveTo>
                      <a:pt x="13" y="51"/>
                    </a:moveTo>
                    <a:lnTo>
                      <a:pt x="44" y="23"/>
                    </a:lnTo>
                    <a:lnTo>
                      <a:pt x="153" y="0"/>
                    </a:lnTo>
                    <a:lnTo>
                      <a:pt x="187" y="16"/>
                    </a:lnTo>
                    <a:lnTo>
                      <a:pt x="258" y="3"/>
                    </a:lnTo>
                    <a:lnTo>
                      <a:pt x="316" y="45"/>
                    </a:lnTo>
                    <a:lnTo>
                      <a:pt x="368" y="76"/>
                    </a:lnTo>
                    <a:lnTo>
                      <a:pt x="337" y="162"/>
                    </a:lnTo>
                    <a:lnTo>
                      <a:pt x="295" y="206"/>
                    </a:lnTo>
                    <a:lnTo>
                      <a:pt x="245" y="219"/>
                    </a:lnTo>
                    <a:lnTo>
                      <a:pt x="255" y="253"/>
                    </a:lnTo>
                    <a:lnTo>
                      <a:pt x="226" y="286"/>
                    </a:lnTo>
                    <a:lnTo>
                      <a:pt x="169" y="206"/>
                    </a:lnTo>
                    <a:lnTo>
                      <a:pt x="25" y="76"/>
                    </a:lnTo>
                    <a:lnTo>
                      <a:pt x="0" y="76"/>
                    </a:lnTo>
                    <a:lnTo>
                      <a:pt x="13" y="51"/>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9" name="Freeform 68"/>
              <p:cNvSpPr>
                <a:spLocks/>
              </p:cNvSpPr>
              <p:nvPr/>
            </p:nvSpPr>
            <p:spPr bwMode="auto">
              <a:xfrm>
                <a:off x="3849" y="3170"/>
                <a:ext cx="689" cy="461"/>
              </a:xfrm>
              <a:custGeom>
                <a:avLst/>
                <a:gdLst>
                  <a:gd name="T0" fmla="*/ 0 w 689"/>
                  <a:gd name="T1" fmla="*/ 46 h 461"/>
                  <a:gd name="T2" fmla="*/ 189 w 689"/>
                  <a:gd name="T3" fmla="*/ 27 h 461"/>
                  <a:gd name="T4" fmla="*/ 209 w 689"/>
                  <a:gd name="T5" fmla="*/ 57 h 461"/>
                  <a:gd name="T6" fmla="*/ 411 w 689"/>
                  <a:gd name="T7" fmla="*/ 27 h 461"/>
                  <a:gd name="T8" fmla="*/ 446 w 689"/>
                  <a:gd name="T9" fmla="*/ 52 h 461"/>
                  <a:gd name="T10" fmla="*/ 446 w 689"/>
                  <a:gd name="T11" fmla="*/ 4 h 461"/>
                  <a:gd name="T12" fmla="*/ 443 w 689"/>
                  <a:gd name="T13" fmla="*/ 0 h 461"/>
                  <a:gd name="T14" fmla="*/ 484 w 689"/>
                  <a:gd name="T15" fmla="*/ 3 h 461"/>
                  <a:gd name="T16" fmla="*/ 527 w 689"/>
                  <a:gd name="T17" fmla="*/ 75 h 461"/>
                  <a:gd name="T18" fmla="*/ 596 w 689"/>
                  <a:gd name="T19" fmla="*/ 170 h 461"/>
                  <a:gd name="T20" fmla="*/ 629 w 689"/>
                  <a:gd name="T21" fmla="*/ 254 h 461"/>
                  <a:gd name="T22" fmla="*/ 680 w 689"/>
                  <a:gd name="T23" fmla="*/ 312 h 461"/>
                  <a:gd name="T24" fmla="*/ 688 w 689"/>
                  <a:gd name="T25" fmla="*/ 397 h 461"/>
                  <a:gd name="T26" fmla="*/ 672 w 689"/>
                  <a:gd name="T27" fmla="*/ 447 h 461"/>
                  <a:gd name="T28" fmla="*/ 599 w 689"/>
                  <a:gd name="T29" fmla="*/ 460 h 461"/>
                  <a:gd name="T30" fmla="*/ 588 w 689"/>
                  <a:gd name="T31" fmla="*/ 439 h 461"/>
                  <a:gd name="T32" fmla="*/ 537 w 689"/>
                  <a:gd name="T33" fmla="*/ 409 h 461"/>
                  <a:gd name="T34" fmla="*/ 520 w 689"/>
                  <a:gd name="T35" fmla="*/ 376 h 461"/>
                  <a:gd name="T36" fmla="*/ 507 w 689"/>
                  <a:gd name="T37" fmla="*/ 365 h 461"/>
                  <a:gd name="T38" fmla="*/ 499 w 689"/>
                  <a:gd name="T39" fmla="*/ 336 h 461"/>
                  <a:gd name="T40" fmla="*/ 487 w 689"/>
                  <a:gd name="T41" fmla="*/ 344 h 461"/>
                  <a:gd name="T42" fmla="*/ 446 w 689"/>
                  <a:gd name="T43" fmla="*/ 305 h 461"/>
                  <a:gd name="T44" fmla="*/ 455 w 689"/>
                  <a:gd name="T45" fmla="*/ 270 h 461"/>
                  <a:gd name="T46" fmla="*/ 446 w 689"/>
                  <a:gd name="T47" fmla="*/ 251 h 461"/>
                  <a:gd name="T48" fmla="*/ 435 w 689"/>
                  <a:gd name="T49" fmla="*/ 256 h 461"/>
                  <a:gd name="T50" fmla="*/ 436 w 689"/>
                  <a:gd name="T51" fmla="*/ 277 h 461"/>
                  <a:gd name="T52" fmla="*/ 423 w 689"/>
                  <a:gd name="T53" fmla="*/ 251 h 461"/>
                  <a:gd name="T54" fmla="*/ 424 w 689"/>
                  <a:gd name="T55" fmla="*/ 185 h 461"/>
                  <a:gd name="T56" fmla="*/ 398 w 689"/>
                  <a:gd name="T57" fmla="*/ 147 h 461"/>
                  <a:gd name="T58" fmla="*/ 334 w 689"/>
                  <a:gd name="T59" fmla="*/ 116 h 461"/>
                  <a:gd name="T60" fmla="*/ 301 w 689"/>
                  <a:gd name="T61" fmla="*/ 80 h 461"/>
                  <a:gd name="T62" fmla="*/ 265 w 689"/>
                  <a:gd name="T63" fmla="*/ 76 h 461"/>
                  <a:gd name="T64" fmla="*/ 250 w 689"/>
                  <a:gd name="T65" fmla="*/ 98 h 461"/>
                  <a:gd name="T66" fmla="*/ 197 w 689"/>
                  <a:gd name="T67" fmla="*/ 114 h 461"/>
                  <a:gd name="T68" fmla="*/ 165 w 689"/>
                  <a:gd name="T69" fmla="*/ 98 h 461"/>
                  <a:gd name="T70" fmla="*/ 149 w 689"/>
                  <a:gd name="T71" fmla="*/ 75 h 461"/>
                  <a:gd name="T72" fmla="*/ 49 w 689"/>
                  <a:gd name="T73" fmla="*/ 96 h 461"/>
                  <a:gd name="T74" fmla="*/ 28 w 689"/>
                  <a:gd name="T75" fmla="*/ 78 h 461"/>
                  <a:gd name="T76" fmla="*/ 6 w 689"/>
                  <a:gd name="T77" fmla="*/ 97 h 461"/>
                  <a:gd name="T78" fmla="*/ 0 w 689"/>
                  <a:gd name="T79" fmla="*/ 46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9" h="461">
                    <a:moveTo>
                      <a:pt x="0" y="46"/>
                    </a:moveTo>
                    <a:lnTo>
                      <a:pt x="189" y="27"/>
                    </a:lnTo>
                    <a:lnTo>
                      <a:pt x="209" y="57"/>
                    </a:lnTo>
                    <a:lnTo>
                      <a:pt x="411" y="27"/>
                    </a:lnTo>
                    <a:lnTo>
                      <a:pt x="446" y="52"/>
                    </a:lnTo>
                    <a:lnTo>
                      <a:pt x="446" y="4"/>
                    </a:lnTo>
                    <a:lnTo>
                      <a:pt x="443" y="0"/>
                    </a:lnTo>
                    <a:lnTo>
                      <a:pt x="484" y="3"/>
                    </a:lnTo>
                    <a:lnTo>
                      <a:pt x="527" y="75"/>
                    </a:lnTo>
                    <a:lnTo>
                      <a:pt x="596" y="170"/>
                    </a:lnTo>
                    <a:lnTo>
                      <a:pt x="629" y="254"/>
                    </a:lnTo>
                    <a:lnTo>
                      <a:pt x="680" y="312"/>
                    </a:lnTo>
                    <a:lnTo>
                      <a:pt x="688" y="397"/>
                    </a:lnTo>
                    <a:lnTo>
                      <a:pt x="672" y="447"/>
                    </a:lnTo>
                    <a:lnTo>
                      <a:pt x="599" y="460"/>
                    </a:lnTo>
                    <a:lnTo>
                      <a:pt x="588" y="439"/>
                    </a:lnTo>
                    <a:lnTo>
                      <a:pt x="537" y="409"/>
                    </a:lnTo>
                    <a:lnTo>
                      <a:pt x="520" y="376"/>
                    </a:lnTo>
                    <a:lnTo>
                      <a:pt x="507" y="365"/>
                    </a:lnTo>
                    <a:lnTo>
                      <a:pt x="499" y="336"/>
                    </a:lnTo>
                    <a:lnTo>
                      <a:pt x="487" y="344"/>
                    </a:lnTo>
                    <a:lnTo>
                      <a:pt x="446" y="305"/>
                    </a:lnTo>
                    <a:lnTo>
                      <a:pt x="455" y="270"/>
                    </a:lnTo>
                    <a:lnTo>
                      <a:pt x="446" y="251"/>
                    </a:lnTo>
                    <a:lnTo>
                      <a:pt x="435" y="256"/>
                    </a:lnTo>
                    <a:lnTo>
                      <a:pt x="436" y="277"/>
                    </a:lnTo>
                    <a:lnTo>
                      <a:pt x="423" y="251"/>
                    </a:lnTo>
                    <a:lnTo>
                      <a:pt x="424" y="185"/>
                    </a:lnTo>
                    <a:lnTo>
                      <a:pt x="398" y="147"/>
                    </a:lnTo>
                    <a:lnTo>
                      <a:pt x="334" y="116"/>
                    </a:lnTo>
                    <a:lnTo>
                      <a:pt x="301" y="80"/>
                    </a:lnTo>
                    <a:lnTo>
                      <a:pt x="265" y="76"/>
                    </a:lnTo>
                    <a:lnTo>
                      <a:pt x="250" y="98"/>
                    </a:lnTo>
                    <a:lnTo>
                      <a:pt x="197" y="114"/>
                    </a:lnTo>
                    <a:lnTo>
                      <a:pt x="165" y="98"/>
                    </a:lnTo>
                    <a:lnTo>
                      <a:pt x="149" y="75"/>
                    </a:lnTo>
                    <a:lnTo>
                      <a:pt x="49" y="96"/>
                    </a:lnTo>
                    <a:lnTo>
                      <a:pt x="28" y="78"/>
                    </a:lnTo>
                    <a:lnTo>
                      <a:pt x="6" y="97"/>
                    </a:lnTo>
                    <a:lnTo>
                      <a:pt x="0" y="46"/>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0" name="Freeform 69"/>
              <p:cNvSpPr>
                <a:spLocks/>
              </p:cNvSpPr>
              <p:nvPr/>
            </p:nvSpPr>
            <p:spPr bwMode="auto">
              <a:xfrm>
                <a:off x="4038" y="2565"/>
                <a:ext cx="635" cy="274"/>
              </a:xfrm>
              <a:custGeom>
                <a:avLst/>
                <a:gdLst>
                  <a:gd name="T0" fmla="*/ 21 w 635"/>
                  <a:gd name="T1" fmla="*/ 202 h 274"/>
                  <a:gd name="T2" fmla="*/ 0 w 635"/>
                  <a:gd name="T3" fmla="*/ 261 h 274"/>
                  <a:gd name="T4" fmla="*/ 82 w 635"/>
                  <a:gd name="T5" fmla="*/ 253 h 274"/>
                  <a:gd name="T6" fmla="*/ 115 w 635"/>
                  <a:gd name="T7" fmla="*/ 226 h 274"/>
                  <a:gd name="T8" fmla="*/ 226 w 635"/>
                  <a:gd name="T9" fmla="*/ 197 h 274"/>
                  <a:gd name="T10" fmla="*/ 257 w 635"/>
                  <a:gd name="T11" fmla="*/ 213 h 274"/>
                  <a:gd name="T12" fmla="*/ 330 w 635"/>
                  <a:gd name="T13" fmla="*/ 202 h 274"/>
                  <a:gd name="T14" fmla="*/ 330 w 635"/>
                  <a:gd name="T15" fmla="*/ 206 h 274"/>
                  <a:gd name="T16" fmla="*/ 441 w 635"/>
                  <a:gd name="T17" fmla="*/ 273 h 274"/>
                  <a:gd name="T18" fmla="*/ 505 w 635"/>
                  <a:gd name="T19" fmla="*/ 254 h 274"/>
                  <a:gd name="T20" fmla="*/ 542 w 635"/>
                  <a:gd name="T21" fmla="*/ 178 h 274"/>
                  <a:gd name="T22" fmla="*/ 604 w 635"/>
                  <a:gd name="T23" fmla="*/ 157 h 274"/>
                  <a:gd name="T24" fmla="*/ 634 w 635"/>
                  <a:gd name="T25" fmla="*/ 101 h 274"/>
                  <a:gd name="T26" fmla="*/ 633 w 635"/>
                  <a:gd name="T27" fmla="*/ 35 h 274"/>
                  <a:gd name="T28" fmla="*/ 624 w 635"/>
                  <a:gd name="T29" fmla="*/ 90 h 274"/>
                  <a:gd name="T30" fmla="*/ 589 w 635"/>
                  <a:gd name="T31" fmla="*/ 137 h 274"/>
                  <a:gd name="T32" fmla="*/ 577 w 635"/>
                  <a:gd name="T33" fmla="*/ 134 h 274"/>
                  <a:gd name="T34" fmla="*/ 529 w 635"/>
                  <a:gd name="T35" fmla="*/ 147 h 274"/>
                  <a:gd name="T36" fmla="*/ 529 w 635"/>
                  <a:gd name="T37" fmla="*/ 130 h 274"/>
                  <a:gd name="T38" fmla="*/ 577 w 635"/>
                  <a:gd name="T39" fmla="*/ 115 h 274"/>
                  <a:gd name="T40" fmla="*/ 533 w 635"/>
                  <a:gd name="T41" fmla="*/ 109 h 274"/>
                  <a:gd name="T42" fmla="*/ 581 w 635"/>
                  <a:gd name="T43" fmla="*/ 95 h 274"/>
                  <a:gd name="T44" fmla="*/ 600 w 635"/>
                  <a:gd name="T45" fmla="*/ 103 h 274"/>
                  <a:gd name="T46" fmla="*/ 609 w 635"/>
                  <a:gd name="T47" fmla="*/ 50 h 274"/>
                  <a:gd name="T48" fmla="*/ 597 w 635"/>
                  <a:gd name="T49" fmla="*/ 38 h 274"/>
                  <a:gd name="T50" fmla="*/ 539 w 635"/>
                  <a:gd name="T51" fmla="*/ 59 h 274"/>
                  <a:gd name="T52" fmla="*/ 542 w 635"/>
                  <a:gd name="T53" fmla="*/ 28 h 274"/>
                  <a:gd name="T54" fmla="*/ 565 w 635"/>
                  <a:gd name="T55" fmla="*/ 36 h 274"/>
                  <a:gd name="T56" fmla="*/ 597 w 635"/>
                  <a:gd name="T57" fmla="*/ 12 h 274"/>
                  <a:gd name="T58" fmla="*/ 581 w 635"/>
                  <a:gd name="T59" fmla="*/ 0 h 274"/>
                  <a:gd name="T60" fmla="*/ 390 w 635"/>
                  <a:gd name="T61" fmla="*/ 42 h 274"/>
                  <a:gd name="T62" fmla="*/ 158 w 635"/>
                  <a:gd name="T63" fmla="*/ 88 h 274"/>
                  <a:gd name="T64" fmla="*/ 53 w 635"/>
                  <a:gd name="T65" fmla="*/ 201 h 274"/>
                  <a:gd name="T66" fmla="*/ 21 w 635"/>
                  <a:gd name="T67" fmla="*/ 202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274">
                    <a:moveTo>
                      <a:pt x="21" y="202"/>
                    </a:moveTo>
                    <a:lnTo>
                      <a:pt x="0" y="261"/>
                    </a:lnTo>
                    <a:lnTo>
                      <a:pt x="82" y="253"/>
                    </a:lnTo>
                    <a:lnTo>
                      <a:pt x="115" y="226"/>
                    </a:lnTo>
                    <a:lnTo>
                      <a:pt x="226" y="197"/>
                    </a:lnTo>
                    <a:lnTo>
                      <a:pt x="257" y="213"/>
                    </a:lnTo>
                    <a:lnTo>
                      <a:pt x="330" y="202"/>
                    </a:lnTo>
                    <a:lnTo>
                      <a:pt x="330" y="206"/>
                    </a:lnTo>
                    <a:lnTo>
                      <a:pt x="441" y="273"/>
                    </a:lnTo>
                    <a:lnTo>
                      <a:pt x="505" y="254"/>
                    </a:lnTo>
                    <a:lnTo>
                      <a:pt x="542" y="178"/>
                    </a:lnTo>
                    <a:lnTo>
                      <a:pt x="604" y="157"/>
                    </a:lnTo>
                    <a:lnTo>
                      <a:pt x="634" y="101"/>
                    </a:lnTo>
                    <a:lnTo>
                      <a:pt x="633" y="35"/>
                    </a:lnTo>
                    <a:lnTo>
                      <a:pt x="624" y="90"/>
                    </a:lnTo>
                    <a:lnTo>
                      <a:pt x="589" y="137"/>
                    </a:lnTo>
                    <a:lnTo>
                      <a:pt x="577" y="134"/>
                    </a:lnTo>
                    <a:lnTo>
                      <a:pt x="529" y="147"/>
                    </a:lnTo>
                    <a:lnTo>
                      <a:pt x="529" y="130"/>
                    </a:lnTo>
                    <a:lnTo>
                      <a:pt x="577" y="115"/>
                    </a:lnTo>
                    <a:lnTo>
                      <a:pt x="533" y="109"/>
                    </a:lnTo>
                    <a:lnTo>
                      <a:pt x="581" y="95"/>
                    </a:lnTo>
                    <a:lnTo>
                      <a:pt x="600" y="103"/>
                    </a:lnTo>
                    <a:lnTo>
                      <a:pt x="609" y="50"/>
                    </a:lnTo>
                    <a:lnTo>
                      <a:pt x="597" y="38"/>
                    </a:lnTo>
                    <a:lnTo>
                      <a:pt x="539" y="59"/>
                    </a:lnTo>
                    <a:lnTo>
                      <a:pt x="542" y="28"/>
                    </a:lnTo>
                    <a:lnTo>
                      <a:pt x="565" y="36"/>
                    </a:lnTo>
                    <a:lnTo>
                      <a:pt x="597" y="12"/>
                    </a:lnTo>
                    <a:lnTo>
                      <a:pt x="581" y="0"/>
                    </a:lnTo>
                    <a:lnTo>
                      <a:pt x="390" y="42"/>
                    </a:lnTo>
                    <a:lnTo>
                      <a:pt x="158" y="88"/>
                    </a:lnTo>
                    <a:lnTo>
                      <a:pt x="53" y="201"/>
                    </a:lnTo>
                    <a:lnTo>
                      <a:pt x="21" y="202"/>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1" name="Freeform 70"/>
              <p:cNvSpPr>
                <a:spLocks/>
              </p:cNvSpPr>
              <p:nvPr/>
            </p:nvSpPr>
            <p:spPr bwMode="auto">
              <a:xfrm>
                <a:off x="4063" y="2339"/>
                <a:ext cx="556" cy="340"/>
              </a:xfrm>
              <a:custGeom>
                <a:avLst/>
                <a:gdLst>
                  <a:gd name="T0" fmla="*/ 91 w 556"/>
                  <a:gd name="T1" fmla="*/ 238 h 340"/>
                  <a:gd name="T2" fmla="*/ 74 w 556"/>
                  <a:gd name="T3" fmla="*/ 271 h 340"/>
                  <a:gd name="T4" fmla="*/ 53 w 556"/>
                  <a:gd name="T5" fmla="*/ 281 h 340"/>
                  <a:gd name="T6" fmla="*/ 52 w 556"/>
                  <a:gd name="T7" fmla="*/ 303 h 340"/>
                  <a:gd name="T8" fmla="*/ 2 w 556"/>
                  <a:gd name="T9" fmla="*/ 320 h 340"/>
                  <a:gd name="T10" fmla="*/ 0 w 556"/>
                  <a:gd name="T11" fmla="*/ 339 h 340"/>
                  <a:gd name="T12" fmla="*/ 131 w 556"/>
                  <a:gd name="T13" fmla="*/ 317 h 340"/>
                  <a:gd name="T14" fmla="*/ 371 w 556"/>
                  <a:gd name="T15" fmla="*/ 268 h 340"/>
                  <a:gd name="T16" fmla="*/ 555 w 556"/>
                  <a:gd name="T17" fmla="*/ 225 h 340"/>
                  <a:gd name="T18" fmla="*/ 555 w 556"/>
                  <a:gd name="T19" fmla="*/ 190 h 340"/>
                  <a:gd name="T20" fmla="*/ 534 w 556"/>
                  <a:gd name="T21" fmla="*/ 179 h 340"/>
                  <a:gd name="T22" fmla="*/ 518 w 556"/>
                  <a:gd name="T23" fmla="*/ 197 h 340"/>
                  <a:gd name="T24" fmla="*/ 508 w 556"/>
                  <a:gd name="T25" fmla="*/ 150 h 340"/>
                  <a:gd name="T26" fmla="*/ 518 w 556"/>
                  <a:gd name="T27" fmla="*/ 110 h 340"/>
                  <a:gd name="T28" fmla="*/ 449 w 556"/>
                  <a:gd name="T29" fmla="*/ 79 h 340"/>
                  <a:gd name="T30" fmla="*/ 402 w 556"/>
                  <a:gd name="T31" fmla="*/ 87 h 340"/>
                  <a:gd name="T32" fmla="*/ 401 w 556"/>
                  <a:gd name="T33" fmla="*/ 24 h 340"/>
                  <a:gd name="T34" fmla="*/ 353 w 556"/>
                  <a:gd name="T35" fmla="*/ 0 h 340"/>
                  <a:gd name="T36" fmla="*/ 317 w 556"/>
                  <a:gd name="T37" fmla="*/ 14 h 340"/>
                  <a:gd name="T38" fmla="*/ 292 w 556"/>
                  <a:gd name="T39" fmla="*/ 74 h 340"/>
                  <a:gd name="T40" fmla="*/ 249 w 556"/>
                  <a:gd name="T41" fmla="*/ 98 h 340"/>
                  <a:gd name="T42" fmla="*/ 233 w 556"/>
                  <a:gd name="T43" fmla="*/ 191 h 340"/>
                  <a:gd name="T44" fmla="*/ 163 w 556"/>
                  <a:gd name="T45" fmla="*/ 238 h 340"/>
                  <a:gd name="T46" fmla="*/ 106 w 556"/>
                  <a:gd name="T47" fmla="*/ 256 h 340"/>
                  <a:gd name="T48" fmla="*/ 91 w 556"/>
                  <a:gd name="T49" fmla="*/ 238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6" h="340">
                    <a:moveTo>
                      <a:pt x="91" y="238"/>
                    </a:moveTo>
                    <a:lnTo>
                      <a:pt x="74" y="271"/>
                    </a:lnTo>
                    <a:lnTo>
                      <a:pt x="53" y="281"/>
                    </a:lnTo>
                    <a:lnTo>
                      <a:pt x="52" y="303"/>
                    </a:lnTo>
                    <a:lnTo>
                      <a:pt x="2" y="320"/>
                    </a:lnTo>
                    <a:lnTo>
                      <a:pt x="0" y="339"/>
                    </a:lnTo>
                    <a:lnTo>
                      <a:pt x="131" y="317"/>
                    </a:lnTo>
                    <a:lnTo>
                      <a:pt x="371" y="268"/>
                    </a:lnTo>
                    <a:lnTo>
                      <a:pt x="555" y="225"/>
                    </a:lnTo>
                    <a:lnTo>
                      <a:pt x="555" y="190"/>
                    </a:lnTo>
                    <a:lnTo>
                      <a:pt x="534" y="179"/>
                    </a:lnTo>
                    <a:lnTo>
                      <a:pt x="518" y="197"/>
                    </a:lnTo>
                    <a:lnTo>
                      <a:pt x="508" y="150"/>
                    </a:lnTo>
                    <a:lnTo>
                      <a:pt x="518" y="110"/>
                    </a:lnTo>
                    <a:lnTo>
                      <a:pt x="449" y="79"/>
                    </a:lnTo>
                    <a:lnTo>
                      <a:pt x="402" y="87"/>
                    </a:lnTo>
                    <a:lnTo>
                      <a:pt x="401" y="24"/>
                    </a:lnTo>
                    <a:lnTo>
                      <a:pt x="353" y="0"/>
                    </a:lnTo>
                    <a:lnTo>
                      <a:pt x="317" y="14"/>
                    </a:lnTo>
                    <a:lnTo>
                      <a:pt x="292" y="74"/>
                    </a:lnTo>
                    <a:lnTo>
                      <a:pt x="249" y="98"/>
                    </a:lnTo>
                    <a:lnTo>
                      <a:pt x="233" y="191"/>
                    </a:lnTo>
                    <a:lnTo>
                      <a:pt x="163" y="238"/>
                    </a:lnTo>
                    <a:lnTo>
                      <a:pt x="106" y="256"/>
                    </a:lnTo>
                    <a:lnTo>
                      <a:pt x="91" y="238"/>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2" name="Freeform 71"/>
              <p:cNvSpPr>
                <a:spLocks/>
              </p:cNvSpPr>
              <p:nvPr/>
            </p:nvSpPr>
            <p:spPr bwMode="auto">
              <a:xfrm>
                <a:off x="4103" y="2272"/>
                <a:ext cx="314" cy="325"/>
              </a:xfrm>
              <a:custGeom>
                <a:avLst/>
                <a:gdLst>
                  <a:gd name="T0" fmla="*/ 33 w 314"/>
                  <a:gd name="T1" fmla="*/ 169 h 325"/>
                  <a:gd name="T2" fmla="*/ 8 w 314"/>
                  <a:gd name="T3" fmla="*/ 163 h 325"/>
                  <a:gd name="T4" fmla="*/ 0 w 314"/>
                  <a:gd name="T5" fmla="*/ 215 h 325"/>
                  <a:gd name="T6" fmla="*/ 8 w 314"/>
                  <a:gd name="T7" fmla="*/ 268 h 325"/>
                  <a:gd name="T8" fmla="*/ 53 w 314"/>
                  <a:gd name="T9" fmla="*/ 306 h 325"/>
                  <a:gd name="T10" fmla="*/ 64 w 314"/>
                  <a:gd name="T11" fmla="*/ 324 h 325"/>
                  <a:gd name="T12" fmla="*/ 122 w 314"/>
                  <a:gd name="T13" fmla="*/ 306 h 325"/>
                  <a:gd name="T14" fmla="*/ 190 w 314"/>
                  <a:gd name="T15" fmla="*/ 263 h 325"/>
                  <a:gd name="T16" fmla="*/ 209 w 314"/>
                  <a:gd name="T17" fmla="*/ 166 h 325"/>
                  <a:gd name="T18" fmla="*/ 254 w 314"/>
                  <a:gd name="T19" fmla="*/ 142 h 325"/>
                  <a:gd name="T20" fmla="*/ 278 w 314"/>
                  <a:gd name="T21" fmla="*/ 83 h 325"/>
                  <a:gd name="T22" fmla="*/ 313 w 314"/>
                  <a:gd name="T23" fmla="*/ 67 h 325"/>
                  <a:gd name="T24" fmla="*/ 268 w 314"/>
                  <a:gd name="T25" fmla="*/ 59 h 325"/>
                  <a:gd name="T26" fmla="*/ 189 w 314"/>
                  <a:gd name="T27" fmla="*/ 102 h 325"/>
                  <a:gd name="T28" fmla="*/ 177 w 314"/>
                  <a:gd name="T29" fmla="*/ 60 h 325"/>
                  <a:gd name="T30" fmla="*/ 109 w 314"/>
                  <a:gd name="T31" fmla="*/ 65 h 325"/>
                  <a:gd name="T32" fmla="*/ 92 w 314"/>
                  <a:gd name="T33" fmla="*/ 0 h 325"/>
                  <a:gd name="T34" fmla="*/ 75 w 314"/>
                  <a:gd name="T35" fmla="*/ 17 h 325"/>
                  <a:gd name="T36" fmla="*/ 80 w 314"/>
                  <a:gd name="T37" fmla="*/ 109 h 325"/>
                  <a:gd name="T38" fmla="*/ 50 w 314"/>
                  <a:gd name="T39" fmla="*/ 117 h 325"/>
                  <a:gd name="T40" fmla="*/ 33 w 314"/>
                  <a:gd name="T41" fmla="*/ 169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 h="325">
                    <a:moveTo>
                      <a:pt x="33" y="169"/>
                    </a:moveTo>
                    <a:lnTo>
                      <a:pt x="8" y="163"/>
                    </a:lnTo>
                    <a:lnTo>
                      <a:pt x="0" y="215"/>
                    </a:lnTo>
                    <a:lnTo>
                      <a:pt x="8" y="268"/>
                    </a:lnTo>
                    <a:lnTo>
                      <a:pt x="53" y="306"/>
                    </a:lnTo>
                    <a:lnTo>
                      <a:pt x="64" y="324"/>
                    </a:lnTo>
                    <a:lnTo>
                      <a:pt x="122" y="306"/>
                    </a:lnTo>
                    <a:lnTo>
                      <a:pt x="190" y="263"/>
                    </a:lnTo>
                    <a:lnTo>
                      <a:pt x="209" y="166"/>
                    </a:lnTo>
                    <a:lnTo>
                      <a:pt x="254" y="142"/>
                    </a:lnTo>
                    <a:lnTo>
                      <a:pt x="278" y="83"/>
                    </a:lnTo>
                    <a:lnTo>
                      <a:pt x="313" y="67"/>
                    </a:lnTo>
                    <a:lnTo>
                      <a:pt x="268" y="59"/>
                    </a:lnTo>
                    <a:lnTo>
                      <a:pt x="189" y="102"/>
                    </a:lnTo>
                    <a:lnTo>
                      <a:pt x="177" y="60"/>
                    </a:lnTo>
                    <a:lnTo>
                      <a:pt x="109" y="65"/>
                    </a:lnTo>
                    <a:lnTo>
                      <a:pt x="92" y="0"/>
                    </a:lnTo>
                    <a:lnTo>
                      <a:pt x="75" y="17"/>
                    </a:lnTo>
                    <a:lnTo>
                      <a:pt x="80" y="109"/>
                    </a:lnTo>
                    <a:lnTo>
                      <a:pt x="50" y="117"/>
                    </a:lnTo>
                    <a:lnTo>
                      <a:pt x="33" y="16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3" name="Freeform 72"/>
              <p:cNvSpPr>
                <a:spLocks/>
              </p:cNvSpPr>
              <p:nvPr/>
            </p:nvSpPr>
            <p:spPr bwMode="auto">
              <a:xfrm>
                <a:off x="4549" y="2277"/>
                <a:ext cx="91" cy="111"/>
              </a:xfrm>
              <a:custGeom>
                <a:avLst/>
                <a:gdLst>
                  <a:gd name="T0" fmla="*/ 0 w 91"/>
                  <a:gd name="T1" fmla="*/ 7 h 111"/>
                  <a:gd name="T2" fmla="*/ 19 w 91"/>
                  <a:gd name="T3" fmla="*/ 0 h 111"/>
                  <a:gd name="T4" fmla="*/ 60 w 91"/>
                  <a:gd name="T5" fmla="*/ 25 h 111"/>
                  <a:gd name="T6" fmla="*/ 60 w 91"/>
                  <a:gd name="T7" fmla="*/ 48 h 111"/>
                  <a:gd name="T8" fmla="*/ 88 w 91"/>
                  <a:gd name="T9" fmla="*/ 66 h 111"/>
                  <a:gd name="T10" fmla="*/ 90 w 91"/>
                  <a:gd name="T11" fmla="*/ 98 h 111"/>
                  <a:gd name="T12" fmla="*/ 44 w 91"/>
                  <a:gd name="T13" fmla="*/ 110 h 111"/>
                  <a:gd name="T14" fmla="*/ 0 w 91"/>
                  <a:gd name="T15" fmla="*/ 7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11">
                    <a:moveTo>
                      <a:pt x="0" y="7"/>
                    </a:moveTo>
                    <a:lnTo>
                      <a:pt x="19" y="0"/>
                    </a:lnTo>
                    <a:lnTo>
                      <a:pt x="60" y="25"/>
                    </a:lnTo>
                    <a:lnTo>
                      <a:pt x="60" y="48"/>
                    </a:lnTo>
                    <a:lnTo>
                      <a:pt x="88" y="66"/>
                    </a:lnTo>
                    <a:lnTo>
                      <a:pt x="90" y="98"/>
                    </a:lnTo>
                    <a:lnTo>
                      <a:pt x="44" y="110"/>
                    </a:lnTo>
                    <a:lnTo>
                      <a:pt x="0" y="7"/>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4" name="Freeform 73"/>
              <p:cNvSpPr>
                <a:spLocks/>
              </p:cNvSpPr>
              <p:nvPr/>
            </p:nvSpPr>
            <p:spPr bwMode="auto">
              <a:xfrm>
                <a:off x="4173" y="2067"/>
                <a:ext cx="425" cy="273"/>
              </a:xfrm>
              <a:custGeom>
                <a:avLst/>
                <a:gdLst>
                  <a:gd name="T0" fmla="*/ 39 w 425"/>
                  <a:gd name="T1" fmla="*/ 39 h 273"/>
                  <a:gd name="T2" fmla="*/ 0 w 425"/>
                  <a:gd name="T3" fmla="*/ 75 h 273"/>
                  <a:gd name="T4" fmla="*/ 21 w 425"/>
                  <a:gd name="T5" fmla="*/ 208 h 273"/>
                  <a:gd name="T6" fmla="*/ 39 w 425"/>
                  <a:gd name="T7" fmla="*/ 272 h 273"/>
                  <a:gd name="T8" fmla="*/ 111 w 425"/>
                  <a:gd name="T9" fmla="*/ 266 h 273"/>
                  <a:gd name="T10" fmla="*/ 379 w 425"/>
                  <a:gd name="T11" fmla="*/ 216 h 273"/>
                  <a:gd name="T12" fmla="*/ 397 w 425"/>
                  <a:gd name="T13" fmla="*/ 209 h 273"/>
                  <a:gd name="T14" fmla="*/ 424 w 425"/>
                  <a:gd name="T15" fmla="*/ 147 h 273"/>
                  <a:gd name="T16" fmla="*/ 383 w 425"/>
                  <a:gd name="T17" fmla="*/ 114 h 273"/>
                  <a:gd name="T18" fmla="*/ 406 w 425"/>
                  <a:gd name="T19" fmla="*/ 36 h 273"/>
                  <a:gd name="T20" fmla="*/ 376 w 425"/>
                  <a:gd name="T21" fmla="*/ 28 h 273"/>
                  <a:gd name="T22" fmla="*/ 376 w 425"/>
                  <a:gd name="T23" fmla="*/ 8 h 273"/>
                  <a:gd name="T24" fmla="*/ 362 w 425"/>
                  <a:gd name="T25" fmla="*/ 0 h 273"/>
                  <a:gd name="T26" fmla="*/ 51 w 425"/>
                  <a:gd name="T27" fmla="*/ 57 h 273"/>
                  <a:gd name="T28" fmla="*/ 39 w 425"/>
                  <a:gd name="T29" fmla="*/ 3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5" h="273">
                    <a:moveTo>
                      <a:pt x="39" y="39"/>
                    </a:moveTo>
                    <a:lnTo>
                      <a:pt x="0" y="75"/>
                    </a:lnTo>
                    <a:lnTo>
                      <a:pt x="21" y="208"/>
                    </a:lnTo>
                    <a:lnTo>
                      <a:pt x="39" y="272"/>
                    </a:lnTo>
                    <a:lnTo>
                      <a:pt x="111" y="266"/>
                    </a:lnTo>
                    <a:lnTo>
                      <a:pt x="379" y="216"/>
                    </a:lnTo>
                    <a:lnTo>
                      <a:pt x="397" y="209"/>
                    </a:lnTo>
                    <a:lnTo>
                      <a:pt x="424" y="147"/>
                    </a:lnTo>
                    <a:lnTo>
                      <a:pt x="383" y="114"/>
                    </a:lnTo>
                    <a:lnTo>
                      <a:pt x="406" y="36"/>
                    </a:lnTo>
                    <a:lnTo>
                      <a:pt x="376" y="28"/>
                    </a:lnTo>
                    <a:lnTo>
                      <a:pt x="376" y="8"/>
                    </a:lnTo>
                    <a:lnTo>
                      <a:pt x="362" y="0"/>
                    </a:lnTo>
                    <a:lnTo>
                      <a:pt x="51" y="57"/>
                    </a:lnTo>
                    <a:lnTo>
                      <a:pt x="39" y="3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5" name="Freeform 74"/>
              <p:cNvSpPr>
                <a:spLocks/>
              </p:cNvSpPr>
              <p:nvPr/>
            </p:nvSpPr>
            <p:spPr bwMode="auto">
              <a:xfrm>
                <a:off x="4557" y="2098"/>
                <a:ext cx="115" cy="219"/>
              </a:xfrm>
              <a:custGeom>
                <a:avLst/>
                <a:gdLst>
                  <a:gd name="T0" fmla="*/ 20 w 115"/>
                  <a:gd name="T1" fmla="*/ 1 h 219"/>
                  <a:gd name="T2" fmla="*/ 47 w 115"/>
                  <a:gd name="T3" fmla="*/ 0 h 219"/>
                  <a:gd name="T4" fmla="*/ 101 w 115"/>
                  <a:gd name="T5" fmla="*/ 33 h 219"/>
                  <a:gd name="T6" fmla="*/ 94 w 115"/>
                  <a:gd name="T7" fmla="*/ 59 h 219"/>
                  <a:gd name="T8" fmla="*/ 112 w 115"/>
                  <a:gd name="T9" fmla="*/ 77 h 219"/>
                  <a:gd name="T10" fmla="*/ 114 w 115"/>
                  <a:gd name="T11" fmla="*/ 178 h 219"/>
                  <a:gd name="T12" fmla="*/ 95 w 115"/>
                  <a:gd name="T13" fmla="*/ 218 h 219"/>
                  <a:gd name="T14" fmla="*/ 72 w 115"/>
                  <a:gd name="T15" fmla="*/ 204 h 219"/>
                  <a:gd name="T16" fmla="*/ 51 w 115"/>
                  <a:gd name="T17" fmla="*/ 202 h 219"/>
                  <a:gd name="T18" fmla="*/ 11 w 115"/>
                  <a:gd name="T19" fmla="*/ 181 h 219"/>
                  <a:gd name="T20" fmla="*/ 41 w 115"/>
                  <a:gd name="T21" fmla="*/ 116 h 219"/>
                  <a:gd name="T22" fmla="*/ 0 w 115"/>
                  <a:gd name="T23" fmla="*/ 83 h 219"/>
                  <a:gd name="T24" fmla="*/ 20 w 115"/>
                  <a:gd name="T25" fmla="*/ 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219">
                    <a:moveTo>
                      <a:pt x="20" y="1"/>
                    </a:moveTo>
                    <a:lnTo>
                      <a:pt x="47" y="0"/>
                    </a:lnTo>
                    <a:lnTo>
                      <a:pt x="101" y="33"/>
                    </a:lnTo>
                    <a:lnTo>
                      <a:pt x="94" y="59"/>
                    </a:lnTo>
                    <a:lnTo>
                      <a:pt x="112" y="77"/>
                    </a:lnTo>
                    <a:lnTo>
                      <a:pt x="114" y="178"/>
                    </a:lnTo>
                    <a:lnTo>
                      <a:pt x="95" y="218"/>
                    </a:lnTo>
                    <a:lnTo>
                      <a:pt x="72" y="204"/>
                    </a:lnTo>
                    <a:lnTo>
                      <a:pt x="51" y="202"/>
                    </a:lnTo>
                    <a:lnTo>
                      <a:pt x="11" y="181"/>
                    </a:lnTo>
                    <a:lnTo>
                      <a:pt x="41" y="116"/>
                    </a:lnTo>
                    <a:lnTo>
                      <a:pt x="0" y="83"/>
                    </a:lnTo>
                    <a:lnTo>
                      <a:pt x="20" y="1"/>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6" name="Freeform 75"/>
              <p:cNvSpPr>
                <a:spLocks/>
              </p:cNvSpPr>
              <p:nvPr/>
            </p:nvSpPr>
            <p:spPr bwMode="auto">
              <a:xfrm>
                <a:off x="4208" y="1757"/>
                <a:ext cx="473" cy="377"/>
              </a:xfrm>
              <a:custGeom>
                <a:avLst/>
                <a:gdLst>
                  <a:gd name="T0" fmla="*/ 37 w 473"/>
                  <a:gd name="T1" fmla="*/ 253 h 377"/>
                  <a:gd name="T2" fmla="*/ 81 w 473"/>
                  <a:gd name="T3" fmla="*/ 230 h 377"/>
                  <a:gd name="T4" fmla="*/ 142 w 473"/>
                  <a:gd name="T5" fmla="*/ 225 h 377"/>
                  <a:gd name="T6" fmla="*/ 156 w 473"/>
                  <a:gd name="T7" fmla="*/ 205 h 377"/>
                  <a:gd name="T8" fmla="*/ 178 w 473"/>
                  <a:gd name="T9" fmla="*/ 203 h 377"/>
                  <a:gd name="T10" fmla="*/ 190 w 473"/>
                  <a:gd name="T11" fmla="*/ 182 h 377"/>
                  <a:gd name="T12" fmla="*/ 210 w 473"/>
                  <a:gd name="T13" fmla="*/ 173 h 377"/>
                  <a:gd name="T14" fmla="*/ 200 w 473"/>
                  <a:gd name="T15" fmla="*/ 134 h 377"/>
                  <a:gd name="T16" fmla="*/ 188 w 473"/>
                  <a:gd name="T17" fmla="*/ 123 h 377"/>
                  <a:gd name="T18" fmla="*/ 213 w 473"/>
                  <a:gd name="T19" fmla="*/ 92 h 377"/>
                  <a:gd name="T20" fmla="*/ 230 w 473"/>
                  <a:gd name="T21" fmla="*/ 92 h 377"/>
                  <a:gd name="T22" fmla="*/ 285 w 473"/>
                  <a:gd name="T23" fmla="*/ 24 h 377"/>
                  <a:gd name="T24" fmla="*/ 370 w 473"/>
                  <a:gd name="T25" fmla="*/ 0 h 377"/>
                  <a:gd name="T26" fmla="*/ 380 w 473"/>
                  <a:gd name="T27" fmla="*/ 63 h 377"/>
                  <a:gd name="T28" fmla="*/ 383 w 473"/>
                  <a:gd name="T29" fmla="*/ 60 h 377"/>
                  <a:gd name="T30" fmla="*/ 403 w 473"/>
                  <a:gd name="T31" fmla="*/ 83 h 377"/>
                  <a:gd name="T32" fmla="*/ 406 w 473"/>
                  <a:gd name="T33" fmla="*/ 148 h 377"/>
                  <a:gd name="T34" fmla="*/ 430 w 473"/>
                  <a:gd name="T35" fmla="*/ 200 h 377"/>
                  <a:gd name="T36" fmla="*/ 439 w 473"/>
                  <a:gd name="T37" fmla="*/ 268 h 377"/>
                  <a:gd name="T38" fmla="*/ 443 w 473"/>
                  <a:gd name="T39" fmla="*/ 327 h 377"/>
                  <a:gd name="T40" fmla="*/ 472 w 473"/>
                  <a:gd name="T41" fmla="*/ 347 h 377"/>
                  <a:gd name="T42" fmla="*/ 451 w 473"/>
                  <a:gd name="T43" fmla="*/ 376 h 377"/>
                  <a:gd name="T44" fmla="*/ 395 w 473"/>
                  <a:gd name="T45" fmla="*/ 342 h 377"/>
                  <a:gd name="T46" fmla="*/ 367 w 473"/>
                  <a:gd name="T47" fmla="*/ 345 h 377"/>
                  <a:gd name="T48" fmla="*/ 339 w 473"/>
                  <a:gd name="T49" fmla="*/ 337 h 377"/>
                  <a:gd name="T50" fmla="*/ 340 w 473"/>
                  <a:gd name="T51" fmla="*/ 317 h 377"/>
                  <a:gd name="T52" fmla="*/ 322 w 473"/>
                  <a:gd name="T53" fmla="*/ 311 h 377"/>
                  <a:gd name="T54" fmla="*/ 13 w 473"/>
                  <a:gd name="T55" fmla="*/ 368 h 377"/>
                  <a:gd name="T56" fmla="*/ 0 w 473"/>
                  <a:gd name="T57" fmla="*/ 352 h 377"/>
                  <a:gd name="T58" fmla="*/ 48 w 473"/>
                  <a:gd name="T59" fmla="*/ 284 h 377"/>
                  <a:gd name="T60" fmla="*/ 37 w 473"/>
                  <a:gd name="T61" fmla="*/ 25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3" h="377">
                    <a:moveTo>
                      <a:pt x="37" y="253"/>
                    </a:moveTo>
                    <a:lnTo>
                      <a:pt x="81" y="230"/>
                    </a:lnTo>
                    <a:lnTo>
                      <a:pt x="142" y="225"/>
                    </a:lnTo>
                    <a:lnTo>
                      <a:pt x="156" y="205"/>
                    </a:lnTo>
                    <a:lnTo>
                      <a:pt x="178" y="203"/>
                    </a:lnTo>
                    <a:lnTo>
                      <a:pt x="190" y="182"/>
                    </a:lnTo>
                    <a:lnTo>
                      <a:pt x="210" y="173"/>
                    </a:lnTo>
                    <a:lnTo>
                      <a:pt x="200" y="134"/>
                    </a:lnTo>
                    <a:lnTo>
                      <a:pt x="188" y="123"/>
                    </a:lnTo>
                    <a:lnTo>
                      <a:pt x="213" y="92"/>
                    </a:lnTo>
                    <a:lnTo>
                      <a:pt x="230" y="92"/>
                    </a:lnTo>
                    <a:lnTo>
                      <a:pt x="285" y="24"/>
                    </a:lnTo>
                    <a:lnTo>
                      <a:pt x="370" y="0"/>
                    </a:lnTo>
                    <a:lnTo>
                      <a:pt x="380" y="63"/>
                    </a:lnTo>
                    <a:lnTo>
                      <a:pt x="383" y="60"/>
                    </a:lnTo>
                    <a:lnTo>
                      <a:pt x="403" y="83"/>
                    </a:lnTo>
                    <a:lnTo>
                      <a:pt x="406" y="148"/>
                    </a:lnTo>
                    <a:lnTo>
                      <a:pt x="430" y="200"/>
                    </a:lnTo>
                    <a:lnTo>
                      <a:pt x="439" y="268"/>
                    </a:lnTo>
                    <a:lnTo>
                      <a:pt x="443" y="327"/>
                    </a:lnTo>
                    <a:lnTo>
                      <a:pt x="472" y="347"/>
                    </a:lnTo>
                    <a:lnTo>
                      <a:pt x="451" y="376"/>
                    </a:lnTo>
                    <a:lnTo>
                      <a:pt x="395" y="342"/>
                    </a:lnTo>
                    <a:lnTo>
                      <a:pt x="367" y="345"/>
                    </a:lnTo>
                    <a:lnTo>
                      <a:pt x="339" y="337"/>
                    </a:lnTo>
                    <a:lnTo>
                      <a:pt x="340" y="317"/>
                    </a:lnTo>
                    <a:lnTo>
                      <a:pt x="322" y="311"/>
                    </a:lnTo>
                    <a:lnTo>
                      <a:pt x="13" y="368"/>
                    </a:lnTo>
                    <a:lnTo>
                      <a:pt x="0" y="352"/>
                    </a:lnTo>
                    <a:lnTo>
                      <a:pt x="48" y="284"/>
                    </a:lnTo>
                    <a:lnTo>
                      <a:pt x="37" y="253"/>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7" name="Freeform 76"/>
              <p:cNvSpPr>
                <a:spLocks/>
              </p:cNvSpPr>
              <p:nvPr/>
            </p:nvSpPr>
            <p:spPr bwMode="auto">
              <a:xfrm>
                <a:off x="4575" y="1734"/>
                <a:ext cx="125" cy="229"/>
              </a:xfrm>
              <a:custGeom>
                <a:avLst/>
                <a:gdLst>
                  <a:gd name="T0" fmla="*/ 0 w 125"/>
                  <a:gd name="T1" fmla="*/ 23 h 229"/>
                  <a:gd name="T2" fmla="*/ 91 w 125"/>
                  <a:gd name="T3" fmla="*/ 0 h 229"/>
                  <a:gd name="T4" fmla="*/ 124 w 125"/>
                  <a:gd name="T5" fmla="*/ 63 h 229"/>
                  <a:gd name="T6" fmla="*/ 106 w 125"/>
                  <a:gd name="T7" fmla="*/ 78 h 229"/>
                  <a:gd name="T8" fmla="*/ 114 w 125"/>
                  <a:gd name="T9" fmla="*/ 216 h 229"/>
                  <a:gd name="T10" fmla="*/ 61 w 125"/>
                  <a:gd name="T11" fmla="*/ 228 h 229"/>
                  <a:gd name="T12" fmla="*/ 35 w 125"/>
                  <a:gd name="T13" fmla="*/ 171 h 229"/>
                  <a:gd name="T14" fmla="*/ 34 w 125"/>
                  <a:gd name="T15" fmla="*/ 103 h 229"/>
                  <a:gd name="T16" fmla="*/ 12 w 125"/>
                  <a:gd name="T17" fmla="*/ 84 h 229"/>
                  <a:gd name="T18" fmla="*/ 0 w 125"/>
                  <a:gd name="T19" fmla="*/ 23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229">
                    <a:moveTo>
                      <a:pt x="0" y="23"/>
                    </a:moveTo>
                    <a:lnTo>
                      <a:pt x="91" y="0"/>
                    </a:lnTo>
                    <a:lnTo>
                      <a:pt x="124" y="63"/>
                    </a:lnTo>
                    <a:lnTo>
                      <a:pt x="106" y="78"/>
                    </a:lnTo>
                    <a:lnTo>
                      <a:pt x="114" y="216"/>
                    </a:lnTo>
                    <a:lnTo>
                      <a:pt x="61" y="228"/>
                    </a:lnTo>
                    <a:lnTo>
                      <a:pt x="35" y="171"/>
                    </a:lnTo>
                    <a:lnTo>
                      <a:pt x="34" y="103"/>
                    </a:lnTo>
                    <a:lnTo>
                      <a:pt x="12" y="84"/>
                    </a:lnTo>
                    <a:lnTo>
                      <a:pt x="0" y="23"/>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8" name="Freeform 77"/>
              <p:cNvSpPr>
                <a:spLocks/>
              </p:cNvSpPr>
              <p:nvPr/>
            </p:nvSpPr>
            <p:spPr bwMode="auto">
              <a:xfrm>
                <a:off x="4635" y="1911"/>
                <a:ext cx="267" cy="120"/>
              </a:xfrm>
              <a:custGeom>
                <a:avLst/>
                <a:gdLst>
                  <a:gd name="T0" fmla="*/ 0 w 267"/>
                  <a:gd name="T1" fmla="*/ 48 h 120"/>
                  <a:gd name="T2" fmla="*/ 136 w 267"/>
                  <a:gd name="T3" fmla="*/ 14 h 120"/>
                  <a:gd name="T4" fmla="*/ 153 w 267"/>
                  <a:gd name="T5" fmla="*/ 16 h 120"/>
                  <a:gd name="T6" fmla="*/ 168 w 267"/>
                  <a:gd name="T7" fmla="*/ 0 h 120"/>
                  <a:gd name="T8" fmla="*/ 182 w 267"/>
                  <a:gd name="T9" fmla="*/ 8 h 120"/>
                  <a:gd name="T10" fmla="*/ 166 w 267"/>
                  <a:gd name="T11" fmla="*/ 42 h 120"/>
                  <a:gd name="T12" fmla="*/ 194 w 267"/>
                  <a:gd name="T13" fmla="*/ 39 h 120"/>
                  <a:gd name="T14" fmla="*/ 210 w 267"/>
                  <a:gd name="T15" fmla="*/ 66 h 120"/>
                  <a:gd name="T16" fmla="*/ 228 w 267"/>
                  <a:gd name="T17" fmla="*/ 69 h 120"/>
                  <a:gd name="T18" fmla="*/ 242 w 267"/>
                  <a:gd name="T19" fmla="*/ 65 h 120"/>
                  <a:gd name="T20" fmla="*/ 242 w 267"/>
                  <a:gd name="T21" fmla="*/ 50 h 120"/>
                  <a:gd name="T22" fmla="*/ 219 w 267"/>
                  <a:gd name="T23" fmla="*/ 31 h 120"/>
                  <a:gd name="T24" fmla="*/ 237 w 267"/>
                  <a:gd name="T25" fmla="*/ 30 h 120"/>
                  <a:gd name="T26" fmla="*/ 266 w 267"/>
                  <a:gd name="T27" fmla="*/ 70 h 120"/>
                  <a:gd name="T28" fmla="*/ 238 w 267"/>
                  <a:gd name="T29" fmla="*/ 93 h 120"/>
                  <a:gd name="T30" fmla="*/ 205 w 267"/>
                  <a:gd name="T31" fmla="*/ 81 h 120"/>
                  <a:gd name="T32" fmla="*/ 186 w 267"/>
                  <a:gd name="T33" fmla="*/ 110 h 120"/>
                  <a:gd name="T34" fmla="*/ 146 w 267"/>
                  <a:gd name="T35" fmla="*/ 81 h 120"/>
                  <a:gd name="T36" fmla="*/ 11 w 267"/>
                  <a:gd name="T37" fmla="*/ 119 h 120"/>
                  <a:gd name="T38" fmla="*/ 0 w 267"/>
                  <a:gd name="T39"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7" h="120">
                    <a:moveTo>
                      <a:pt x="0" y="48"/>
                    </a:moveTo>
                    <a:lnTo>
                      <a:pt x="136" y="14"/>
                    </a:lnTo>
                    <a:lnTo>
                      <a:pt x="153" y="16"/>
                    </a:lnTo>
                    <a:lnTo>
                      <a:pt x="168" y="0"/>
                    </a:lnTo>
                    <a:lnTo>
                      <a:pt x="182" y="8"/>
                    </a:lnTo>
                    <a:lnTo>
                      <a:pt x="166" y="42"/>
                    </a:lnTo>
                    <a:lnTo>
                      <a:pt x="194" y="39"/>
                    </a:lnTo>
                    <a:lnTo>
                      <a:pt x="210" y="66"/>
                    </a:lnTo>
                    <a:lnTo>
                      <a:pt x="228" y="69"/>
                    </a:lnTo>
                    <a:lnTo>
                      <a:pt x="242" y="65"/>
                    </a:lnTo>
                    <a:lnTo>
                      <a:pt x="242" y="50"/>
                    </a:lnTo>
                    <a:lnTo>
                      <a:pt x="219" y="31"/>
                    </a:lnTo>
                    <a:lnTo>
                      <a:pt x="237" y="30"/>
                    </a:lnTo>
                    <a:lnTo>
                      <a:pt x="266" y="70"/>
                    </a:lnTo>
                    <a:lnTo>
                      <a:pt x="238" y="93"/>
                    </a:lnTo>
                    <a:lnTo>
                      <a:pt x="205" y="81"/>
                    </a:lnTo>
                    <a:lnTo>
                      <a:pt x="186" y="110"/>
                    </a:lnTo>
                    <a:lnTo>
                      <a:pt x="146" y="81"/>
                    </a:lnTo>
                    <a:lnTo>
                      <a:pt x="11" y="119"/>
                    </a:lnTo>
                    <a:lnTo>
                      <a:pt x="0" y="48"/>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9" name="Freeform 78"/>
              <p:cNvSpPr>
                <a:spLocks/>
              </p:cNvSpPr>
              <p:nvPr/>
            </p:nvSpPr>
            <p:spPr bwMode="auto">
              <a:xfrm>
                <a:off x="4645" y="2001"/>
                <a:ext cx="139" cy="106"/>
              </a:xfrm>
              <a:custGeom>
                <a:avLst/>
                <a:gdLst>
                  <a:gd name="T0" fmla="*/ 0 w 139"/>
                  <a:gd name="T1" fmla="*/ 26 h 106"/>
                  <a:gd name="T2" fmla="*/ 105 w 139"/>
                  <a:gd name="T3" fmla="*/ 0 h 106"/>
                  <a:gd name="T4" fmla="*/ 138 w 139"/>
                  <a:gd name="T5" fmla="*/ 47 h 106"/>
                  <a:gd name="T6" fmla="*/ 119 w 139"/>
                  <a:gd name="T7" fmla="*/ 69 h 106"/>
                  <a:gd name="T8" fmla="*/ 85 w 139"/>
                  <a:gd name="T9" fmla="*/ 61 h 106"/>
                  <a:gd name="T10" fmla="*/ 34 w 139"/>
                  <a:gd name="T11" fmla="*/ 105 h 106"/>
                  <a:gd name="T12" fmla="*/ 6 w 139"/>
                  <a:gd name="T13" fmla="*/ 82 h 106"/>
                  <a:gd name="T14" fmla="*/ 0 w 139"/>
                  <a:gd name="T15" fmla="*/ 2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 h="106">
                    <a:moveTo>
                      <a:pt x="0" y="26"/>
                    </a:moveTo>
                    <a:lnTo>
                      <a:pt x="105" y="0"/>
                    </a:lnTo>
                    <a:lnTo>
                      <a:pt x="138" y="47"/>
                    </a:lnTo>
                    <a:lnTo>
                      <a:pt x="119" y="69"/>
                    </a:lnTo>
                    <a:lnTo>
                      <a:pt x="85" y="61"/>
                    </a:lnTo>
                    <a:lnTo>
                      <a:pt x="34" y="105"/>
                    </a:lnTo>
                    <a:lnTo>
                      <a:pt x="6" y="82"/>
                    </a:lnTo>
                    <a:lnTo>
                      <a:pt x="0" y="26"/>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80" name="Freeform 79"/>
              <p:cNvSpPr>
                <a:spLocks/>
              </p:cNvSpPr>
              <p:nvPr/>
            </p:nvSpPr>
            <p:spPr bwMode="auto">
              <a:xfrm>
                <a:off x="4667" y="2073"/>
                <a:ext cx="137" cy="81"/>
              </a:xfrm>
              <a:custGeom>
                <a:avLst/>
                <a:gdLst>
                  <a:gd name="T0" fmla="*/ 0 w 137"/>
                  <a:gd name="T1" fmla="*/ 59 h 81"/>
                  <a:gd name="T2" fmla="*/ 56 w 137"/>
                  <a:gd name="T3" fmla="*/ 32 h 81"/>
                  <a:gd name="T4" fmla="*/ 110 w 137"/>
                  <a:gd name="T5" fmla="*/ 0 h 81"/>
                  <a:gd name="T6" fmla="*/ 120 w 137"/>
                  <a:gd name="T7" fmla="*/ 1 h 81"/>
                  <a:gd name="T8" fmla="*/ 136 w 137"/>
                  <a:gd name="T9" fmla="*/ 2 h 81"/>
                  <a:gd name="T10" fmla="*/ 83 w 137"/>
                  <a:gd name="T11" fmla="*/ 44 h 81"/>
                  <a:gd name="T12" fmla="*/ 17 w 137"/>
                  <a:gd name="T13" fmla="*/ 80 h 81"/>
                  <a:gd name="T14" fmla="*/ 0 w 137"/>
                  <a:gd name="T15" fmla="*/ 5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81">
                    <a:moveTo>
                      <a:pt x="0" y="59"/>
                    </a:moveTo>
                    <a:lnTo>
                      <a:pt x="56" y="32"/>
                    </a:lnTo>
                    <a:lnTo>
                      <a:pt x="110" y="0"/>
                    </a:lnTo>
                    <a:lnTo>
                      <a:pt x="120" y="1"/>
                    </a:lnTo>
                    <a:lnTo>
                      <a:pt x="136" y="2"/>
                    </a:lnTo>
                    <a:lnTo>
                      <a:pt x="83" y="44"/>
                    </a:lnTo>
                    <a:lnTo>
                      <a:pt x="17" y="80"/>
                    </a:lnTo>
                    <a:lnTo>
                      <a:pt x="0" y="5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81" name="Freeform 80"/>
              <p:cNvSpPr>
                <a:spLocks/>
              </p:cNvSpPr>
              <p:nvPr/>
            </p:nvSpPr>
            <p:spPr bwMode="auto">
              <a:xfrm>
                <a:off x="4666" y="1692"/>
                <a:ext cx="147" cy="256"/>
              </a:xfrm>
              <a:custGeom>
                <a:avLst/>
                <a:gdLst>
                  <a:gd name="T0" fmla="*/ 31 w 147"/>
                  <a:gd name="T1" fmla="*/ 0 h 256"/>
                  <a:gd name="T2" fmla="*/ 0 w 147"/>
                  <a:gd name="T3" fmla="*/ 44 h 256"/>
                  <a:gd name="T4" fmla="*/ 34 w 147"/>
                  <a:gd name="T5" fmla="*/ 103 h 256"/>
                  <a:gd name="T6" fmla="*/ 13 w 147"/>
                  <a:gd name="T7" fmla="*/ 120 h 256"/>
                  <a:gd name="T8" fmla="*/ 21 w 147"/>
                  <a:gd name="T9" fmla="*/ 255 h 256"/>
                  <a:gd name="T10" fmla="*/ 103 w 147"/>
                  <a:gd name="T11" fmla="*/ 235 h 256"/>
                  <a:gd name="T12" fmla="*/ 123 w 147"/>
                  <a:gd name="T13" fmla="*/ 235 h 256"/>
                  <a:gd name="T14" fmla="*/ 136 w 147"/>
                  <a:gd name="T15" fmla="*/ 221 h 256"/>
                  <a:gd name="T16" fmla="*/ 136 w 147"/>
                  <a:gd name="T17" fmla="*/ 196 h 256"/>
                  <a:gd name="T18" fmla="*/ 146 w 147"/>
                  <a:gd name="T19" fmla="*/ 180 h 256"/>
                  <a:gd name="T20" fmla="*/ 101 w 147"/>
                  <a:gd name="T21" fmla="*/ 160 h 256"/>
                  <a:gd name="T22" fmla="*/ 40 w 147"/>
                  <a:gd name="T23" fmla="*/ 11 h 256"/>
                  <a:gd name="T24" fmla="*/ 31 w 147"/>
                  <a:gd name="T25"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56">
                    <a:moveTo>
                      <a:pt x="31" y="0"/>
                    </a:moveTo>
                    <a:lnTo>
                      <a:pt x="0" y="44"/>
                    </a:lnTo>
                    <a:lnTo>
                      <a:pt x="34" y="103"/>
                    </a:lnTo>
                    <a:lnTo>
                      <a:pt x="13" y="120"/>
                    </a:lnTo>
                    <a:lnTo>
                      <a:pt x="21" y="255"/>
                    </a:lnTo>
                    <a:lnTo>
                      <a:pt x="103" y="235"/>
                    </a:lnTo>
                    <a:lnTo>
                      <a:pt x="123" y="235"/>
                    </a:lnTo>
                    <a:lnTo>
                      <a:pt x="136" y="221"/>
                    </a:lnTo>
                    <a:lnTo>
                      <a:pt x="136" y="196"/>
                    </a:lnTo>
                    <a:lnTo>
                      <a:pt x="146" y="180"/>
                    </a:lnTo>
                    <a:lnTo>
                      <a:pt x="101" y="160"/>
                    </a:lnTo>
                    <a:lnTo>
                      <a:pt x="40" y="11"/>
                    </a:lnTo>
                    <a:lnTo>
                      <a:pt x="31"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82" name="Freeform 81"/>
              <p:cNvSpPr>
                <a:spLocks/>
              </p:cNvSpPr>
              <p:nvPr/>
            </p:nvSpPr>
            <p:spPr bwMode="auto">
              <a:xfrm>
                <a:off x="4750" y="1992"/>
                <a:ext cx="72" cy="58"/>
              </a:xfrm>
              <a:custGeom>
                <a:avLst/>
                <a:gdLst>
                  <a:gd name="T0" fmla="*/ 0 w 72"/>
                  <a:gd name="T1" fmla="*/ 10 h 58"/>
                  <a:gd name="T2" fmla="*/ 30 w 72"/>
                  <a:gd name="T3" fmla="*/ 0 h 58"/>
                  <a:gd name="T4" fmla="*/ 71 w 72"/>
                  <a:gd name="T5" fmla="*/ 29 h 58"/>
                  <a:gd name="T6" fmla="*/ 63 w 72"/>
                  <a:gd name="T7" fmla="*/ 37 h 58"/>
                  <a:gd name="T8" fmla="*/ 42 w 72"/>
                  <a:gd name="T9" fmla="*/ 37 h 58"/>
                  <a:gd name="T10" fmla="*/ 33 w 72"/>
                  <a:gd name="T11" fmla="*/ 57 h 58"/>
                  <a:gd name="T12" fmla="*/ 0 w 72"/>
                  <a:gd name="T13" fmla="*/ 10 h 58"/>
                </a:gdLst>
                <a:ahLst/>
                <a:cxnLst>
                  <a:cxn ang="0">
                    <a:pos x="T0" y="T1"/>
                  </a:cxn>
                  <a:cxn ang="0">
                    <a:pos x="T2" y="T3"/>
                  </a:cxn>
                  <a:cxn ang="0">
                    <a:pos x="T4" y="T5"/>
                  </a:cxn>
                  <a:cxn ang="0">
                    <a:pos x="T6" y="T7"/>
                  </a:cxn>
                  <a:cxn ang="0">
                    <a:pos x="T8" y="T9"/>
                  </a:cxn>
                  <a:cxn ang="0">
                    <a:pos x="T10" y="T11"/>
                  </a:cxn>
                  <a:cxn ang="0">
                    <a:pos x="T12" y="T13"/>
                  </a:cxn>
                </a:cxnLst>
                <a:rect l="0" t="0" r="r" b="b"/>
                <a:pathLst>
                  <a:path w="72" h="58">
                    <a:moveTo>
                      <a:pt x="0" y="10"/>
                    </a:moveTo>
                    <a:lnTo>
                      <a:pt x="30" y="0"/>
                    </a:lnTo>
                    <a:lnTo>
                      <a:pt x="71" y="29"/>
                    </a:lnTo>
                    <a:lnTo>
                      <a:pt x="63" y="37"/>
                    </a:lnTo>
                    <a:lnTo>
                      <a:pt x="42" y="37"/>
                    </a:lnTo>
                    <a:lnTo>
                      <a:pt x="33" y="57"/>
                    </a:lnTo>
                    <a:lnTo>
                      <a:pt x="0" y="1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83" name="Freeform 82"/>
              <p:cNvSpPr>
                <a:spLocks/>
              </p:cNvSpPr>
              <p:nvPr/>
            </p:nvSpPr>
            <p:spPr bwMode="auto">
              <a:xfrm>
                <a:off x="4602" y="2424"/>
                <a:ext cx="39" cy="64"/>
              </a:xfrm>
              <a:custGeom>
                <a:avLst/>
                <a:gdLst>
                  <a:gd name="T0" fmla="*/ 0 w 39"/>
                  <a:gd name="T1" fmla="*/ 6 h 64"/>
                  <a:gd name="T2" fmla="*/ 38 w 39"/>
                  <a:gd name="T3" fmla="*/ 0 h 64"/>
                  <a:gd name="T4" fmla="*/ 17 w 39"/>
                  <a:gd name="T5" fmla="*/ 63 h 64"/>
                  <a:gd name="T6" fmla="*/ 1 w 39"/>
                  <a:gd name="T7" fmla="*/ 62 h 64"/>
                  <a:gd name="T8" fmla="*/ 0 w 39"/>
                  <a:gd name="T9" fmla="*/ 6 h 64"/>
                </a:gdLst>
                <a:ahLst/>
                <a:cxnLst>
                  <a:cxn ang="0">
                    <a:pos x="T0" y="T1"/>
                  </a:cxn>
                  <a:cxn ang="0">
                    <a:pos x="T2" y="T3"/>
                  </a:cxn>
                  <a:cxn ang="0">
                    <a:pos x="T4" y="T5"/>
                  </a:cxn>
                  <a:cxn ang="0">
                    <a:pos x="T6" y="T7"/>
                  </a:cxn>
                  <a:cxn ang="0">
                    <a:pos x="T8" y="T9"/>
                  </a:cxn>
                </a:cxnLst>
                <a:rect l="0" t="0" r="r" b="b"/>
                <a:pathLst>
                  <a:path w="39" h="64">
                    <a:moveTo>
                      <a:pt x="0" y="6"/>
                    </a:moveTo>
                    <a:lnTo>
                      <a:pt x="38" y="0"/>
                    </a:lnTo>
                    <a:lnTo>
                      <a:pt x="17" y="63"/>
                    </a:lnTo>
                    <a:lnTo>
                      <a:pt x="1" y="62"/>
                    </a:lnTo>
                    <a:lnTo>
                      <a:pt x="0" y="6"/>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sp>
        <p:nvSpPr>
          <p:cNvPr id="84" name="Rectangle 62"/>
          <p:cNvSpPr>
            <a:spLocks noChangeArrowheads="1"/>
          </p:cNvSpPr>
          <p:nvPr/>
        </p:nvSpPr>
        <p:spPr bwMode="auto">
          <a:xfrm>
            <a:off x="1988049" y="1793240"/>
            <a:ext cx="1261565"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242 CBCS</a:t>
            </a:r>
          </a:p>
          <a:p>
            <a:pPr algn="ctr" eaLnBrk="0" hangingPunct="0">
              <a:lnSpc>
                <a:spcPct val="90000"/>
              </a:lnSpc>
            </a:pPr>
            <a:r>
              <a:rPr lang="en-US" altLang="en-US" sz="1000" b="1" dirty="0"/>
              <a:t>Fairchild AFB, WA</a:t>
            </a:r>
          </a:p>
        </p:txBody>
      </p:sp>
      <p:sp>
        <p:nvSpPr>
          <p:cNvPr id="85" name="Rectangle 67"/>
          <p:cNvSpPr>
            <a:spLocks noChangeArrowheads="1"/>
          </p:cNvSpPr>
          <p:nvPr/>
        </p:nvSpPr>
        <p:spPr bwMode="auto">
          <a:xfrm>
            <a:off x="4724400" y="5291270"/>
            <a:ext cx="1200650" cy="3475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221 CBCS</a:t>
            </a:r>
          </a:p>
          <a:p>
            <a:pPr algn="ctr" eaLnBrk="0" hangingPunct="0">
              <a:lnSpc>
                <a:spcPct val="90000"/>
              </a:lnSpc>
            </a:pPr>
            <a:r>
              <a:rPr lang="en-US" altLang="en-US" sz="1000" b="1" dirty="0"/>
              <a:t>Hensley Field, TX</a:t>
            </a:r>
          </a:p>
        </p:txBody>
      </p:sp>
      <p:sp>
        <p:nvSpPr>
          <p:cNvPr id="86" name="Rectangle 68"/>
          <p:cNvSpPr>
            <a:spLocks noChangeArrowheads="1"/>
          </p:cNvSpPr>
          <p:nvPr/>
        </p:nvSpPr>
        <p:spPr bwMode="auto">
          <a:xfrm>
            <a:off x="6167165" y="5243366"/>
            <a:ext cx="1013099"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236 CBCS</a:t>
            </a:r>
          </a:p>
          <a:p>
            <a:pPr algn="ctr" eaLnBrk="0" hangingPunct="0">
              <a:lnSpc>
                <a:spcPct val="90000"/>
              </a:lnSpc>
            </a:pPr>
            <a:r>
              <a:rPr lang="en-US" altLang="en-US" sz="1000" b="1" dirty="0"/>
              <a:t>Hammond, LA</a:t>
            </a:r>
          </a:p>
        </p:txBody>
      </p:sp>
      <p:sp>
        <p:nvSpPr>
          <p:cNvPr id="87" name="Rectangle 69"/>
          <p:cNvSpPr>
            <a:spLocks noChangeArrowheads="1"/>
          </p:cNvSpPr>
          <p:nvPr/>
        </p:nvSpPr>
        <p:spPr bwMode="auto">
          <a:xfrm>
            <a:off x="7073834" y="5062670"/>
            <a:ext cx="1155766"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232 CBCS</a:t>
            </a:r>
          </a:p>
          <a:p>
            <a:pPr algn="ctr" eaLnBrk="0" hangingPunct="0">
              <a:lnSpc>
                <a:spcPct val="90000"/>
              </a:lnSpc>
            </a:pPr>
            <a:r>
              <a:rPr lang="en-US" altLang="en-US" sz="1000" b="1" dirty="0"/>
              <a:t>Montgomery, AL</a:t>
            </a:r>
          </a:p>
        </p:txBody>
      </p:sp>
      <p:sp>
        <p:nvSpPr>
          <p:cNvPr id="88" name="Rectangle 71"/>
          <p:cNvSpPr>
            <a:spLocks noChangeArrowheads="1"/>
          </p:cNvSpPr>
          <p:nvPr/>
        </p:nvSpPr>
        <p:spPr bwMode="auto">
          <a:xfrm>
            <a:off x="4868993" y="1398084"/>
            <a:ext cx="961803"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239 CBCS</a:t>
            </a:r>
          </a:p>
          <a:p>
            <a:pPr algn="ctr" eaLnBrk="0" hangingPunct="0">
              <a:lnSpc>
                <a:spcPct val="90000"/>
              </a:lnSpc>
            </a:pPr>
            <a:r>
              <a:rPr lang="en-US" altLang="en-US" sz="1000" b="1" dirty="0"/>
              <a:t>St. Louis, MO</a:t>
            </a:r>
          </a:p>
        </p:txBody>
      </p:sp>
      <p:sp>
        <p:nvSpPr>
          <p:cNvPr id="89" name="Rectangle 72"/>
          <p:cNvSpPr>
            <a:spLocks noChangeArrowheads="1"/>
          </p:cNvSpPr>
          <p:nvPr/>
        </p:nvSpPr>
        <p:spPr bwMode="auto">
          <a:xfrm>
            <a:off x="6050280" y="1471727"/>
            <a:ext cx="755016"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264 CBCS</a:t>
            </a:r>
          </a:p>
          <a:p>
            <a:pPr algn="ctr" eaLnBrk="0" hangingPunct="0">
              <a:lnSpc>
                <a:spcPct val="90000"/>
              </a:lnSpc>
            </a:pPr>
            <a:r>
              <a:rPr lang="en-US" altLang="en-US" sz="1000" b="1" dirty="0"/>
              <a:t>Peoria, IL</a:t>
            </a:r>
          </a:p>
        </p:txBody>
      </p:sp>
      <p:sp>
        <p:nvSpPr>
          <p:cNvPr id="90" name="Rectangle 73"/>
          <p:cNvSpPr>
            <a:spLocks noChangeArrowheads="1"/>
          </p:cNvSpPr>
          <p:nvPr/>
        </p:nvSpPr>
        <p:spPr bwMode="auto">
          <a:xfrm>
            <a:off x="7164742" y="1786070"/>
            <a:ext cx="1075616"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269 CBCS</a:t>
            </a:r>
            <a:br>
              <a:rPr lang="en-US" altLang="en-US" sz="1000" b="1" dirty="0"/>
            </a:br>
            <a:r>
              <a:rPr lang="en-US" altLang="en-US" sz="1000" b="1" dirty="0"/>
              <a:t>Springfield, OH</a:t>
            </a:r>
          </a:p>
        </p:txBody>
      </p:sp>
      <p:sp>
        <p:nvSpPr>
          <p:cNvPr id="93" name="Rectangle 79"/>
          <p:cNvSpPr>
            <a:spLocks noChangeArrowheads="1"/>
          </p:cNvSpPr>
          <p:nvPr/>
        </p:nvSpPr>
        <p:spPr bwMode="auto">
          <a:xfrm>
            <a:off x="8881566" y="3276601"/>
            <a:ext cx="872035"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263 CBCS</a:t>
            </a:r>
          </a:p>
          <a:p>
            <a:pPr algn="ctr" eaLnBrk="0" hangingPunct="0">
              <a:lnSpc>
                <a:spcPct val="90000"/>
              </a:lnSpc>
            </a:pPr>
            <a:r>
              <a:rPr lang="en-US" altLang="en-US" sz="1000" b="1" dirty="0"/>
              <a:t>London, NC</a:t>
            </a:r>
          </a:p>
        </p:txBody>
      </p:sp>
      <p:sp>
        <p:nvSpPr>
          <p:cNvPr id="94" name="Rectangle 81"/>
          <p:cNvSpPr>
            <a:spLocks noChangeArrowheads="1"/>
          </p:cNvSpPr>
          <p:nvPr/>
        </p:nvSpPr>
        <p:spPr bwMode="auto">
          <a:xfrm>
            <a:off x="9168732" y="2863937"/>
            <a:ext cx="889668"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271 CBCS</a:t>
            </a:r>
          </a:p>
          <a:p>
            <a:pPr algn="ctr" eaLnBrk="0" hangingPunct="0">
              <a:lnSpc>
                <a:spcPct val="90000"/>
              </a:lnSpc>
            </a:pPr>
            <a:r>
              <a:rPr lang="en-US" altLang="en-US" sz="1000" b="1" dirty="0"/>
              <a:t>Annville, PA</a:t>
            </a:r>
          </a:p>
        </p:txBody>
      </p:sp>
      <p:sp>
        <p:nvSpPr>
          <p:cNvPr id="95" name="Rectangle 83"/>
          <p:cNvSpPr>
            <a:spLocks noChangeArrowheads="1"/>
          </p:cNvSpPr>
          <p:nvPr/>
        </p:nvSpPr>
        <p:spPr bwMode="auto">
          <a:xfrm>
            <a:off x="9207437" y="1706173"/>
            <a:ext cx="1077219"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267 CBCS</a:t>
            </a:r>
          </a:p>
          <a:p>
            <a:pPr algn="ctr" eaLnBrk="0" hangingPunct="0">
              <a:lnSpc>
                <a:spcPct val="90000"/>
              </a:lnSpc>
            </a:pPr>
            <a:r>
              <a:rPr lang="en-US" altLang="en-US" sz="1000" b="1" dirty="0"/>
              <a:t>Otis ANGB, MA</a:t>
            </a:r>
          </a:p>
        </p:txBody>
      </p:sp>
      <p:sp>
        <p:nvSpPr>
          <p:cNvPr id="96" name="Rectangle 84"/>
          <p:cNvSpPr>
            <a:spLocks noChangeArrowheads="1"/>
          </p:cNvSpPr>
          <p:nvPr/>
        </p:nvSpPr>
        <p:spPr bwMode="auto">
          <a:xfrm>
            <a:off x="8222396" y="1407245"/>
            <a:ext cx="1325685"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265 CBCS</a:t>
            </a:r>
          </a:p>
          <a:p>
            <a:pPr algn="ctr" eaLnBrk="0" hangingPunct="0">
              <a:lnSpc>
                <a:spcPct val="90000"/>
              </a:lnSpc>
            </a:pPr>
            <a:r>
              <a:rPr lang="en-US" altLang="en-US" sz="1000" b="1" dirty="0"/>
              <a:t>South Portland, ME</a:t>
            </a:r>
          </a:p>
        </p:txBody>
      </p:sp>
      <p:grpSp>
        <p:nvGrpSpPr>
          <p:cNvPr id="97" name="Group 86"/>
          <p:cNvGrpSpPr>
            <a:grpSpLocks/>
          </p:cNvGrpSpPr>
          <p:nvPr/>
        </p:nvGrpSpPr>
        <p:grpSpPr bwMode="auto">
          <a:xfrm>
            <a:off x="3471058" y="5653088"/>
            <a:ext cx="885825" cy="671512"/>
            <a:chOff x="1690" y="3482"/>
            <a:chExt cx="558" cy="423"/>
          </a:xfrm>
        </p:grpSpPr>
        <p:grpSp>
          <p:nvGrpSpPr>
            <p:cNvPr id="98" name="Group 87"/>
            <p:cNvGrpSpPr>
              <a:grpSpLocks/>
            </p:cNvGrpSpPr>
            <p:nvPr/>
          </p:nvGrpSpPr>
          <p:grpSpPr bwMode="auto">
            <a:xfrm>
              <a:off x="1690" y="3482"/>
              <a:ext cx="558" cy="423"/>
              <a:chOff x="1690" y="3482"/>
              <a:chExt cx="558" cy="423"/>
            </a:xfrm>
          </p:grpSpPr>
          <p:sp>
            <p:nvSpPr>
              <p:cNvPr id="100" name="Freeform 88"/>
              <p:cNvSpPr>
                <a:spLocks/>
              </p:cNvSpPr>
              <p:nvPr/>
            </p:nvSpPr>
            <p:spPr bwMode="auto">
              <a:xfrm>
                <a:off x="1690" y="3534"/>
                <a:ext cx="43" cy="62"/>
              </a:xfrm>
              <a:custGeom>
                <a:avLst/>
                <a:gdLst>
                  <a:gd name="T0" fmla="*/ 0 w 43"/>
                  <a:gd name="T1" fmla="*/ 61 h 62"/>
                  <a:gd name="T2" fmla="*/ 0 w 43"/>
                  <a:gd name="T3" fmla="*/ 43 h 62"/>
                  <a:gd name="T4" fmla="*/ 24 w 43"/>
                  <a:gd name="T5" fmla="*/ 0 h 62"/>
                  <a:gd name="T6" fmla="*/ 42 w 43"/>
                  <a:gd name="T7" fmla="*/ 13 h 62"/>
                  <a:gd name="T8" fmla="*/ 23 w 43"/>
                  <a:gd name="T9" fmla="*/ 61 h 62"/>
                  <a:gd name="T10" fmla="*/ 0 w 43"/>
                  <a:gd name="T11" fmla="*/ 61 h 62"/>
                </a:gdLst>
                <a:ahLst/>
                <a:cxnLst>
                  <a:cxn ang="0">
                    <a:pos x="T0" y="T1"/>
                  </a:cxn>
                  <a:cxn ang="0">
                    <a:pos x="T2" y="T3"/>
                  </a:cxn>
                  <a:cxn ang="0">
                    <a:pos x="T4" y="T5"/>
                  </a:cxn>
                  <a:cxn ang="0">
                    <a:pos x="T6" y="T7"/>
                  </a:cxn>
                  <a:cxn ang="0">
                    <a:pos x="T8" y="T9"/>
                  </a:cxn>
                  <a:cxn ang="0">
                    <a:pos x="T10" y="T11"/>
                  </a:cxn>
                </a:cxnLst>
                <a:rect l="0" t="0" r="r" b="b"/>
                <a:pathLst>
                  <a:path w="43" h="62">
                    <a:moveTo>
                      <a:pt x="0" y="61"/>
                    </a:moveTo>
                    <a:lnTo>
                      <a:pt x="0" y="43"/>
                    </a:lnTo>
                    <a:lnTo>
                      <a:pt x="24" y="0"/>
                    </a:lnTo>
                    <a:lnTo>
                      <a:pt x="42" y="13"/>
                    </a:lnTo>
                    <a:lnTo>
                      <a:pt x="23" y="61"/>
                    </a:lnTo>
                    <a:lnTo>
                      <a:pt x="0" y="61"/>
                    </a:lnTo>
                  </a:path>
                </a:pathLst>
              </a:custGeom>
              <a:noFill/>
              <a:ln w="12700" cap="rnd" cmpd="sng">
                <a:solidFill>
                  <a:srgbClr val="081D58"/>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01" name="Freeform 89"/>
              <p:cNvSpPr>
                <a:spLocks/>
              </p:cNvSpPr>
              <p:nvPr/>
            </p:nvSpPr>
            <p:spPr bwMode="auto">
              <a:xfrm>
                <a:off x="1751" y="3482"/>
                <a:ext cx="80" cy="77"/>
              </a:xfrm>
              <a:custGeom>
                <a:avLst/>
                <a:gdLst>
                  <a:gd name="T0" fmla="*/ 18 w 80"/>
                  <a:gd name="T1" fmla="*/ 9 h 77"/>
                  <a:gd name="T2" fmla="*/ 0 w 80"/>
                  <a:gd name="T3" fmla="*/ 45 h 77"/>
                  <a:gd name="T4" fmla="*/ 31 w 80"/>
                  <a:gd name="T5" fmla="*/ 70 h 77"/>
                  <a:gd name="T6" fmla="*/ 66 w 80"/>
                  <a:gd name="T7" fmla="*/ 76 h 77"/>
                  <a:gd name="T8" fmla="*/ 79 w 80"/>
                  <a:gd name="T9" fmla="*/ 46 h 77"/>
                  <a:gd name="T10" fmla="*/ 71 w 80"/>
                  <a:gd name="T11" fmla="*/ 0 h 77"/>
                  <a:gd name="T12" fmla="*/ 18 w 80"/>
                  <a:gd name="T13" fmla="*/ 9 h 77"/>
                </a:gdLst>
                <a:ahLst/>
                <a:cxnLst>
                  <a:cxn ang="0">
                    <a:pos x="T0" y="T1"/>
                  </a:cxn>
                  <a:cxn ang="0">
                    <a:pos x="T2" y="T3"/>
                  </a:cxn>
                  <a:cxn ang="0">
                    <a:pos x="T4" y="T5"/>
                  </a:cxn>
                  <a:cxn ang="0">
                    <a:pos x="T6" y="T7"/>
                  </a:cxn>
                  <a:cxn ang="0">
                    <a:pos x="T8" y="T9"/>
                  </a:cxn>
                  <a:cxn ang="0">
                    <a:pos x="T10" y="T11"/>
                  </a:cxn>
                  <a:cxn ang="0">
                    <a:pos x="T12" y="T13"/>
                  </a:cxn>
                </a:cxnLst>
                <a:rect l="0" t="0" r="r" b="b"/>
                <a:pathLst>
                  <a:path w="80" h="77">
                    <a:moveTo>
                      <a:pt x="18" y="9"/>
                    </a:moveTo>
                    <a:lnTo>
                      <a:pt x="0" y="45"/>
                    </a:lnTo>
                    <a:lnTo>
                      <a:pt x="31" y="70"/>
                    </a:lnTo>
                    <a:lnTo>
                      <a:pt x="66" y="76"/>
                    </a:lnTo>
                    <a:lnTo>
                      <a:pt x="79" y="46"/>
                    </a:lnTo>
                    <a:lnTo>
                      <a:pt x="71" y="0"/>
                    </a:lnTo>
                    <a:lnTo>
                      <a:pt x="18" y="9"/>
                    </a:lnTo>
                  </a:path>
                </a:pathLst>
              </a:custGeom>
              <a:noFill/>
              <a:ln w="12700" cap="rnd" cmpd="sng">
                <a:solidFill>
                  <a:srgbClr val="081D58"/>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02" name="Freeform 90"/>
              <p:cNvSpPr>
                <a:spLocks/>
              </p:cNvSpPr>
              <p:nvPr/>
            </p:nvSpPr>
            <p:spPr bwMode="auto">
              <a:xfrm>
                <a:off x="1825" y="3534"/>
                <a:ext cx="121" cy="88"/>
              </a:xfrm>
              <a:custGeom>
                <a:avLst/>
                <a:gdLst>
                  <a:gd name="T0" fmla="*/ 0 w 121"/>
                  <a:gd name="T1" fmla="*/ 31 h 88"/>
                  <a:gd name="T2" fmla="*/ 82 w 121"/>
                  <a:gd name="T3" fmla="*/ 0 h 88"/>
                  <a:gd name="T4" fmla="*/ 97 w 121"/>
                  <a:gd name="T5" fmla="*/ 38 h 88"/>
                  <a:gd name="T6" fmla="*/ 113 w 121"/>
                  <a:gd name="T7" fmla="*/ 46 h 88"/>
                  <a:gd name="T8" fmla="*/ 120 w 121"/>
                  <a:gd name="T9" fmla="*/ 77 h 88"/>
                  <a:gd name="T10" fmla="*/ 78 w 121"/>
                  <a:gd name="T11" fmla="*/ 81 h 88"/>
                  <a:gd name="T12" fmla="*/ 50 w 121"/>
                  <a:gd name="T13" fmla="*/ 87 h 88"/>
                  <a:gd name="T14" fmla="*/ 0 w 121"/>
                  <a:gd name="T15" fmla="*/ 3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88">
                    <a:moveTo>
                      <a:pt x="0" y="31"/>
                    </a:moveTo>
                    <a:lnTo>
                      <a:pt x="82" y="0"/>
                    </a:lnTo>
                    <a:lnTo>
                      <a:pt x="97" y="38"/>
                    </a:lnTo>
                    <a:lnTo>
                      <a:pt x="113" y="46"/>
                    </a:lnTo>
                    <a:lnTo>
                      <a:pt x="120" y="77"/>
                    </a:lnTo>
                    <a:lnTo>
                      <a:pt x="78" y="81"/>
                    </a:lnTo>
                    <a:lnTo>
                      <a:pt x="50" y="87"/>
                    </a:lnTo>
                    <a:lnTo>
                      <a:pt x="0" y="31"/>
                    </a:lnTo>
                  </a:path>
                </a:pathLst>
              </a:custGeom>
              <a:noFill/>
              <a:ln w="12700" cap="rnd" cmpd="sng">
                <a:solidFill>
                  <a:srgbClr val="081D58"/>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03" name="Freeform 91"/>
              <p:cNvSpPr>
                <a:spLocks/>
              </p:cNvSpPr>
              <p:nvPr/>
            </p:nvSpPr>
            <p:spPr bwMode="auto">
              <a:xfrm>
                <a:off x="1950" y="3601"/>
                <a:ext cx="96" cy="47"/>
              </a:xfrm>
              <a:custGeom>
                <a:avLst/>
                <a:gdLst>
                  <a:gd name="T0" fmla="*/ 15 w 96"/>
                  <a:gd name="T1" fmla="*/ 2 h 47"/>
                  <a:gd name="T2" fmla="*/ 0 w 96"/>
                  <a:gd name="T3" fmla="*/ 44 h 47"/>
                  <a:gd name="T4" fmla="*/ 25 w 96"/>
                  <a:gd name="T5" fmla="*/ 46 h 47"/>
                  <a:gd name="T6" fmla="*/ 41 w 96"/>
                  <a:gd name="T7" fmla="*/ 36 h 47"/>
                  <a:gd name="T8" fmla="*/ 70 w 96"/>
                  <a:gd name="T9" fmla="*/ 37 h 47"/>
                  <a:gd name="T10" fmla="*/ 95 w 96"/>
                  <a:gd name="T11" fmla="*/ 19 h 47"/>
                  <a:gd name="T12" fmla="*/ 78 w 96"/>
                  <a:gd name="T13" fmla="*/ 13 h 47"/>
                  <a:gd name="T14" fmla="*/ 66 w 96"/>
                  <a:gd name="T15" fmla="*/ 0 h 47"/>
                  <a:gd name="T16" fmla="*/ 15 w 96"/>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47">
                    <a:moveTo>
                      <a:pt x="15" y="2"/>
                    </a:moveTo>
                    <a:lnTo>
                      <a:pt x="0" y="44"/>
                    </a:lnTo>
                    <a:lnTo>
                      <a:pt x="25" y="46"/>
                    </a:lnTo>
                    <a:lnTo>
                      <a:pt x="41" y="36"/>
                    </a:lnTo>
                    <a:lnTo>
                      <a:pt x="70" y="37"/>
                    </a:lnTo>
                    <a:lnTo>
                      <a:pt x="95" y="19"/>
                    </a:lnTo>
                    <a:lnTo>
                      <a:pt x="78" y="13"/>
                    </a:lnTo>
                    <a:lnTo>
                      <a:pt x="66" y="0"/>
                    </a:lnTo>
                    <a:lnTo>
                      <a:pt x="15" y="2"/>
                    </a:lnTo>
                  </a:path>
                </a:pathLst>
              </a:custGeom>
              <a:noFill/>
              <a:ln w="12700" cap="rnd" cmpd="sng">
                <a:solidFill>
                  <a:srgbClr val="081D58"/>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04" name="Freeform 92"/>
              <p:cNvSpPr>
                <a:spLocks/>
              </p:cNvSpPr>
              <p:nvPr/>
            </p:nvSpPr>
            <p:spPr bwMode="auto">
              <a:xfrm>
                <a:off x="1977" y="3665"/>
                <a:ext cx="40" cy="34"/>
              </a:xfrm>
              <a:custGeom>
                <a:avLst/>
                <a:gdLst>
                  <a:gd name="T0" fmla="*/ 34 w 40"/>
                  <a:gd name="T1" fmla="*/ 0 h 34"/>
                  <a:gd name="T2" fmla="*/ 0 w 40"/>
                  <a:gd name="T3" fmla="*/ 2 h 34"/>
                  <a:gd name="T4" fmla="*/ 6 w 40"/>
                  <a:gd name="T5" fmla="*/ 33 h 34"/>
                  <a:gd name="T6" fmla="*/ 39 w 40"/>
                  <a:gd name="T7" fmla="*/ 26 h 34"/>
                  <a:gd name="T8" fmla="*/ 34 w 40"/>
                  <a:gd name="T9" fmla="*/ 0 h 34"/>
                </a:gdLst>
                <a:ahLst/>
                <a:cxnLst>
                  <a:cxn ang="0">
                    <a:pos x="T0" y="T1"/>
                  </a:cxn>
                  <a:cxn ang="0">
                    <a:pos x="T2" y="T3"/>
                  </a:cxn>
                  <a:cxn ang="0">
                    <a:pos x="T4" y="T5"/>
                  </a:cxn>
                  <a:cxn ang="0">
                    <a:pos x="T6" y="T7"/>
                  </a:cxn>
                  <a:cxn ang="0">
                    <a:pos x="T8" y="T9"/>
                  </a:cxn>
                </a:cxnLst>
                <a:rect l="0" t="0" r="r" b="b"/>
                <a:pathLst>
                  <a:path w="40" h="34">
                    <a:moveTo>
                      <a:pt x="34" y="0"/>
                    </a:moveTo>
                    <a:lnTo>
                      <a:pt x="0" y="2"/>
                    </a:lnTo>
                    <a:lnTo>
                      <a:pt x="6" y="33"/>
                    </a:lnTo>
                    <a:lnTo>
                      <a:pt x="39" y="26"/>
                    </a:lnTo>
                    <a:lnTo>
                      <a:pt x="34" y="0"/>
                    </a:lnTo>
                  </a:path>
                </a:pathLst>
              </a:custGeom>
              <a:noFill/>
              <a:ln w="12700" cap="rnd" cmpd="sng">
                <a:solidFill>
                  <a:srgbClr val="081D58"/>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05" name="Freeform 93"/>
              <p:cNvSpPr>
                <a:spLocks/>
              </p:cNvSpPr>
              <p:nvPr/>
            </p:nvSpPr>
            <p:spPr bwMode="auto">
              <a:xfrm>
                <a:off x="2020" y="3701"/>
                <a:ext cx="26" cy="33"/>
              </a:xfrm>
              <a:custGeom>
                <a:avLst/>
                <a:gdLst>
                  <a:gd name="T0" fmla="*/ 0 w 26"/>
                  <a:gd name="T1" fmla="*/ 12 h 33"/>
                  <a:gd name="T2" fmla="*/ 25 w 26"/>
                  <a:gd name="T3" fmla="*/ 0 h 33"/>
                  <a:gd name="T4" fmla="*/ 25 w 26"/>
                  <a:gd name="T5" fmla="*/ 29 h 33"/>
                  <a:gd name="T6" fmla="*/ 9 w 26"/>
                  <a:gd name="T7" fmla="*/ 32 h 33"/>
                  <a:gd name="T8" fmla="*/ 0 w 26"/>
                  <a:gd name="T9" fmla="*/ 12 h 33"/>
                </a:gdLst>
                <a:ahLst/>
                <a:cxnLst>
                  <a:cxn ang="0">
                    <a:pos x="T0" y="T1"/>
                  </a:cxn>
                  <a:cxn ang="0">
                    <a:pos x="T2" y="T3"/>
                  </a:cxn>
                  <a:cxn ang="0">
                    <a:pos x="T4" y="T5"/>
                  </a:cxn>
                  <a:cxn ang="0">
                    <a:pos x="T6" y="T7"/>
                  </a:cxn>
                  <a:cxn ang="0">
                    <a:pos x="T8" y="T9"/>
                  </a:cxn>
                </a:cxnLst>
                <a:rect l="0" t="0" r="r" b="b"/>
                <a:pathLst>
                  <a:path w="26" h="33">
                    <a:moveTo>
                      <a:pt x="0" y="12"/>
                    </a:moveTo>
                    <a:lnTo>
                      <a:pt x="25" y="0"/>
                    </a:lnTo>
                    <a:lnTo>
                      <a:pt x="25" y="29"/>
                    </a:lnTo>
                    <a:lnTo>
                      <a:pt x="9" y="32"/>
                    </a:lnTo>
                    <a:lnTo>
                      <a:pt x="0" y="12"/>
                    </a:lnTo>
                  </a:path>
                </a:pathLst>
              </a:custGeom>
              <a:noFill/>
              <a:ln w="12700" cap="rnd" cmpd="sng">
                <a:solidFill>
                  <a:srgbClr val="081D58"/>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06" name="Freeform 94"/>
              <p:cNvSpPr>
                <a:spLocks/>
              </p:cNvSpPr>
              <p:nvPr/>
            </p:nvSpPr>
            <p:spPr bwMode="auto">
              <a:xfrm>
                <a:off x="2086" y="3716"/>
                <a:ext cx="162" cy="189"/>
              </a:xfrm>
              <a:custGeom>
                <a:avLst/>
                <a:gdLst>
                  <a:gd name="T0" fmla="*/ 27 w 162"/>
                  <a:gd name="T1" fmla="*/ 0 h 189"/>
                  <a:gd name="T2" fmla="*/ 0 w 162"/>
                  <a:gd name="T3" fmla="*/ 72 h 189"/>
                  <a:gd name="T4" fmla="*/ 19 w 162"/>
                  <a:gd name="T5" fmla="*/ 107 h 189"/>
                  <a:gd name="T6" fmla="*/ 19 w 162"/>
                  <a:gd name="T7" fmla="*/ 170 h 189"/>
                  <a:gd name="T8" fmla="*/ 58 w 162"/>
                  <a:gd name="T9" fmla="*/ 188 h 189"/>
                  <a:gd name="T10" fmla="*/ 75 w 162"/>
                  <a:gd name="T11" fmla="*/ 150 h 189"/>
                  <a:gd name="T12" fmla="*/ 124 w 162"/>
                  <a:gd name="T13" fmla="*/ 142 h 189"/>
                  <a:gd name="T14" fmla="*/ 161 w 162"/>
                  <a:gd name="T15" fmla="*/ 101 h 189"/>
                  <a:gd name="T16" fmla="*/ 121 w 162"/>
                  <a:gd name="T17" fmla="*/ 37 h 189"/>
                  <a:gd name="T18" fmla="*/ 27 w 162"/>
                  <a:gd name="T19"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9">
                    <a:moveTo>
                      <a:pt x="27" y="0"/>
                    </a:moveTo>
                    <a:lnTo>
                      <a:pt x="0" y="72"/>
                    </a:lnTo>
                    <a:lnTo>
                      <a:pt x="19" y="107"/>
                    </a:lnTo>
                    <a:lnTo>
                      <a:pt x="19" y="170"/>
                    </a:lnTo>
                    <a:lnTo>
                      <a:pt x="58" y="188"/>
                    </a:lnTo>
                    <a:lnTo>
                      <a:pt x="75" y="150"/>
                    </a:lnTo>
                    <a:lnTo>
                      <a:pt x="124" y="142"/>
                    </a:lnTo>
                    <a:lnTo>
                      <a:pt x="161" y="101"/>
                    </a:lnTo>
                    <a:lnTo>
                      <a:pt x="121" y="37"/>
                    </a:lnTo>
                    <a:lnTo>
                      <a:pt x="27" y="0"/>
                    </a:lnTo>
                  </a:path>
                </a:pathLst>
              </a:custGeom>
              <a:noFill/>
              <a:ln w="12700" cap="rnd" cmpd="sng">
                <a:solidFill>
                  <a:srgbClr val="081D58"/>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99" name="Freeform 95"/>
            <p:cNvSpPr>
              <a:spLocks/>
            </p:cNvSpPr>
            <p:nvPr/>
          </p:nvSpPr>
          <p:spPr bwMode="auto">
            <a:xfrm>
              <a:off x="2030" y="3630"/>
              <a:ext cx="89" cy="73"/>
            </a:xfrm>
            <a:custGeom>
              <a:avLst/>
              <a:gdLst>
                <a:gd name="T0" fmla="*/ 18 w 89"/>
                <a:gd name="T1" fmla="*/ 0 h 73"/>
                <a:gd name="T2" fmla="*/ 0 w 89"/>
                <a:gd name="T3" fmla="*/ 21 h 73"/>
                <a:gd name="T4" fmla="*/ 8 w 89"/>
                <a:gd name="T5" fmla="*/ 38 h 73"/>
                <a:gd name="T6" fmla="*/ 24 w 89"/>
                <a:gd name="T7" fmla="*/ 44 h 73"/>
                <a:gd name="T8" fmla="*/ 42 w 89"/>
                <a:gd name="T9" fmla="*/ 72 h 73"/>
                <a:gd name="T10" fmla="*/ 87 w 89"/>
                <a:gd name="T11" fmla="*/ 61 h 73"/>
                <a:gd name="T12" fmla="*/ 88 w 89"/>
                <a:gd name="T13" fmla="*/ 31 h 73"/>
                <a:gd name="T14" fmla="*/ 54 w 89"/>
                <a:gd name="T15" fmla="*/ 6 h 73"/>
                <a:gd name="T16" fmla="*/ 18 w 89"/>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73">
                  <a:moveTo>
                    <a:pt x="18" y="0"/>
                  </a:moveTo>
                  <a:lnTo>
                    <a:pt x="0" y="21"/>
                  </a:lnTo>
                  <a:lnTo>
                    <a:pt x="8" y="38"/>
                  </a:lnTo>
                  <a:lnTo>
                    <a:pt x="24" y="44"/>
                  </a:lnTo>
                  <a:lnTo>
                    <a:pt x="42" y="72"/>
                  </a:lnTo>
                  <a:lnTo>
                    <a:pt x="87" y="61"/>
                  </a:lnTo>
                  <a:lnTo>
                    <a:pt x="88" y="31"/>
                  </a:lnTo>
                  <a:lnTo>
                    <a:pt x="54" y="6"/>
                  </a:lnTo>
                  <a:lnTo>
                    <a:pt x="18" y="0"/>
                  </a:lnTo>
                </a:path>
              </a:pathLst>
            </a:custGeom>
            <a:noFill/>
            <a:ln w="12700" cap="rnd" cmpd="sng">
              <a:solidFill>
                <a:srgbClr val="081D58"/>
              </a:solidFill>
              <a:prstDash val="solid"/>
              <a:round/>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108" name="Rectangle 97"/>
          <p:cNvSpPr>
            <a:spLocks noChangeArrowheads="1"/>
          </p:cNvSpPr>
          <p:nvPr/>
        </p:nvSpPr>
        <p:spPr bwMode="auto">
          <a:xfrm>
            <a:off x="4399355" y="5942895"/>
            <a:ext cx="774251" cy="341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31750" rIns="63500" bIns="31750">
            <a:spAutoFit/>
          </a:bodyPr>
          <a:lstStyle>
            <a:lvl1pPr defTabSz="496888">
              <a:defRPr>
                <a:solidFill>
                  <a:schemeClr val="tx1"/>
                </a:solidFill>
                <a:latin typeface="Arial" charset="0"/>
              </a:defRPr>
            </a:lvl1pPr>
            <a:lvl2pPr marL="311150" defTabSz="496888">
              <a:defRPr>
                <a:solidFill>
                  <a:schemeClr val="tx1"/>
                </a:solidFill>
                <a:latin typeface="Arial" charset="0"/>
              </a:defRPr>
            </a:lvl2pPr>
            <a:lvl3pPr marL="622300" defTabSz="496888">
              <a:defRPr>
                <a:solidFill>
                  <a:schemeClr val="tx1"/>
                </a:solidFill>
                <a:latin typeface="Arial" charset="0"/>
              </a:defRPr>
            </a:lvl3pPr>
            <a:lvl4pPr marL="931863" defTabSz="496888">
              <a:defRPr>
                <a:solidFill>
                  <a:schemeClr val="tx1"/>
                </a:solidFill>
                <a:latin typeface="Arial" charset="0"/>
              </a:defRPr>
            </a:lvl4pPr>
            <a:lvl5pPr marL="1239838" defTabSz="496888">
              <a:defRPr>
                <a:solidFill>
                  <a:schemeClr val="tx1"/>
                </a:solidFill>
                <a:latin typeface="Arial" charset="0"/>
              </a:defRPr>
            </a:lvl5pPr>
            <a:lvl6pPr marL="1697038" defTabSz="496888" fontAlgn="base">
              <a:spcBef>
                <a:spcPct val="0"/>
              </a:spcBef>
              <a:spcAft>
                <a:spcPct val="0"/>
              </a:spcAft>
              <a:defRPr>
                <a:solidFill>
                  <a:schemeClr val="tx1"/>
                </a:solidFill>
                <a:latin typeface="Arial" charset="0"/>
              </a:defRPr>
            </a:lvl6pPr>
            <a:lvl7pPr marL="2154238" defTabSz="496888" fontAlgn="base">
              <a:spcBef>
                <a:spcPct val="0"/>
              </a:spcBef>
              <a:spcAft>
                <a:spcPct val="0"/>
              </a:spcAft>
              <a:defRPr>
                <a:solidFill>
                  <a:schemeClr val="tx1"/>
                </a:solidFill>
                <a:latin typeface="Arial" charset="0"/>
              </a:defRPr>
            </a:lvl7pPr>
            <a:lvl8pPr marL="2611438" defTabSz="496888" fontAlgn="base">
              <a:spcBef>
                <a:spcPct val="0"/>
              </a:spcBef>
              <a:spcAft>
                <a:spcPct val="0"/>
              </a:spcAft>
              <a:defRPr>
                <a:solidFill>
                  <a:schemeClr val="tx1"/>
                </a:solidFill>
                <a:latin typeface="Arial" charset="0"/>
              </a:defRPr>
            </a:lvl8pPr>
            <a:lvl9pPr marL="3068638" defTabSz="496888"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291 CBCS </a:t>
            </a:r>
          </a:p>
          <a:p>
            <a:pPr algn="ctr" eaLnBrk="0" hangingPunct="0">
              <a:lnSpc>
                <a:spcPct val="90000"/>
              </a:lnSpc>
            </a:pPr>
            <a:r>
              <a:rPr lang="en-US" altLang="en-US" sz="1000" b="1" dirty="0"/>
              <a:t>Hilo, HI</a:t>
            </a:r>
          </a:p>
        </p:txBody>
      </p:sp>
      <p:sp>
        <p:nvSpPr>
          <p:cNvPr id="109" name="Rectangle 98"/>
          <p:cNvSpPr>
            <a:spLocks noChangeArrowheads="1"/>
          </p:cNvSpPr>
          <p:nvPr/>
        </p:nvSpPr>
        <p:spPr bwMode="auto">
          <a:xfrm>
            <a:off x="3516418" y="5181601"/>
            <a:ext cx="796693" cy="341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31750" rIns="63500" bIns="31750">
            <a:spAutoFit/>
          </a:bodyPr>
          <a:lstStyle>
            <a:lvl1pPr defTabSz="496888">
              <a:defRPr>
                <a:solidFill>
                  <a:schemeClr val="tx1"/>
                </a:solidFill>
                <a:latin typeface="Arial" charset="0"/>
              </a:defRPr>
            </a:lvl1pPr>
            <a:lvl2pPr marL="311150" defTabSz="496888">
              <a:defRPr>
                <a:solidFill>
                  <a:schemeClr val="tx1"/>
                </a:solidFill>
                <a:latin typeface="Arial" charset="0"/>
              </a:defRPr>
            </a:lvl2pPr>
            <a:lvl3pPr marL="622300" defTabSz="496888">
              <a:defRPr>
                <a:solidFill>
                  <a:schemeClr val="tx1"/>
                </a:solidFill>
                <a:latin typeface="Arial" charset="0"/>
              </a:defRPr>
            </a:lvl3pPr>
            <a:lvl4pPr marL="931863" defTabSz="496888">
              <a:defRPr>
                <a:solidFill>
                  <a:schemeClr val="tx1"/>
                </a:solidFill>
                <a:latin typeface="Arial" charset="0"/>
              </a:defRPr>
            </a:lvl4pPr>
            <a:lvl5pPr marL="1239838" defTabSz="496888">
              <a:defRPr>
                <a:solidFill>
                  <a:schemeClr val="tx1"/>
                </a:solidFill>
                <a:latin typeface="Arial" charset="0"/>
              </a:defRPr>
            </a:lvl5pPr>
            <a:lvl6pPr marL="1697038" defTabSz="496888" fontAlgn="base">
              <a:spcBef>
                <a:spcPct val="0"/>
              </a:spcBef>
              <a:spcAft>
                <a:spcPct val="0"/>
              </a:spcAft>
              <a:defRPr>
                <a:solidFill>
                  <a:schemeClr val="tx1"/>
                </a:solidFill>
                <a:latin typeface="Arial" charset="0"/>
              </a:defRPr>
            </a:lvl6pPr>
            <a:lvl7pPr marL="2154238" defTabSz="496888" fontAlgn="base">
              <a:spcBef>
                <a:spcPct val="0"/>
              </a:spcBef>
              <a:spcAft>
                <a:spcPct val="0"/>
              </a:spcAft>
              <a:defRPr>
                <a:solidFill>
                  <a:schemeClr val="tx1"/>
                </a:solidFill>
                <a:latin typeface="Arial" charset="0"/>
              </a:defRPr>
            </a:lvl7pPr>
            <a:lvl8pPr marL="2611438" defTabSz="496888" fontAlgn="base">
              <a:spcBef>
                <a:spcPct val="0"/>
              </a:spcBef>
              <a:spcAft>
                <a:spcPct val="0"/>
              </a:spcAft>
              <a:defRPr>
                <a:solidFill>
                  <a:schemeClr val="tx1"/>
                </a:solidFill>
                <a:latin typeface="Arial" charset="0"/>
              </a:defRPr>
            </a:lvl8pPr>
            <a:lvl9pPr marL="3068638" defTabSz="496888"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292 CBCS</a:t>
            </a:r>
          </a:p>
          <a:p>
            <a:pPr algn="ctr" eaLnBrk="0" hangingPunct="0">
              <a:lnSpc>
                <a:spcPct val="90000"/>
              </a:lnSpc>
            </a:pPr>
            <a:r>
              <a:rPr lang="en-US" altLang="en-US" sz="1000" b="1" dirty="0"/>
              <a:t>Kahului, HI</a:t>
            </a:r>
          </a:p>
        </p:txBody>
      </p:sp>
      <p:sp>
        <p:nvSpPr>
          <p:cNvPr id="110" name="Rectangle 100"/>
          <p:cNvSpPr>
            <a:spLocks noChangeArrowheads="1"/>
          </p:cNvSpPr>
          <p:nvPr/>
        </p:nvSpPr>
        <p:spPr bwMode="auto">
          <a:xfrm>
            <a:off x="9136444" y="3649910"/>
            <a:ext cx="1234313"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283 CBCS</a:t>
            </a:r>
          </a:p>
          <a:p>
            <a:pPr algn="ctr" eaLnBrk="0" hangingPunct="0">
              <a:lnSpc>
                <a:spcPct val="90000"/>
              </a:lnSpc>
            </a:pPr>
            <a:r>
              <a:rPr lang="en-US" altLang="en-US" sz="1000" b="1" dirty="0"/>
              <a:t>Dobbins ARB, GA</a:t>
            </a:r>
          </a:p>
        </p:txBody>
      </p:sp>
      <p:sp>
        <p:nvSpPr>
          <p:cNvPr id="112" name="Rectangle 105"/>
          <p:cNvSpPr>
            <a:spLocks noChangeArrowheads="1"/>
          </p:cNvSpPr>
          <p:nvPr/>
        </p:nvSpPr>
        <p:spPr bwMode="auto">
          <a:xfrm>
            <a:off x="2092332" y="3568113"/>
            <a:ext cx="1067600"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0" hangingPunct="0"/>
            <a:r>
              <a:rPr lang="en-US" altLang="en-US" sz="1000" b="1" dirty="0">
                <a:solidFill>
                  <a:srgbClr val="008000"/>
                </a:solidFill>
                <a:latin typeface="Arial" panose="020B0604020202020204" pitchFamily="34" charset="0"/>
                <a:cs typeface="Arial" panose="020B0604020202020204" pitchFamily="34" charset="0"/>
              </a:rPr>
              <a:t>147 CBCS</a:t>
            </a:r>
          </a:p>
          <a:p>
            <a:pPr algn="ctr" eaLnBrk="0" hangingPunct="0"/>
            <a:r>
              <a:rPr lang="en-US" altLang="en-US" sz="1000" b="1" dirty="0">
                <a:latin typeface="Arial" panose="020B0604020202020204" pitchFamily="34" charset="0"/>
                <a:cs typeface="Arial" panose="020B0604020202020204" pitchFamily="34" charset="0"/>
              </a:rPr>
              <a:t>San Diego, CA</a:t>
            </a:r>
          </a:p>
        </p:txBody>
      </p:sp>
      <p:sp>
        <p:nvSpPr>
          <p:cNvPr id="113" name="Line 106"/>
          <p:cNvSpPr>
            <a:spLocks noChangeShapeType="1"/>
          </p:cNvSpPr>
          <p:nvPr/>
        </p:nvSpPr>
        <p:spPr bwMode="auto">
          <a:xfrm>
            <a:off x="3159575" y="1925686"/>
            <a:ext cx="879024" cy="10642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5" name="Line 117"/>
          <p:cNvSpPr>
            <a:spLocks noChangeShapeType="1"/>
          </p:cNvSpPr>
          <p:nvPr/>
        </p:nvSpPr>
        <p:spPr bwMode="auto">
          <a:xfrm>
            <a:off x="3928257" y="5486400"/>
            <a:ext cx="135782" cy="4595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6" name="Line 118"/>
          <p:cNvSpPr>
            <a:spLocks noChangeShapeType="1"/>
          </p:cNvSpPr>
          <p:nvPr/>
        </p:nvSpPr>
        <p:spPr bwMode="auto">
          <a:xfrm flipH="1">
            <a:off x="4233056" y="6096000"/>
            <a:ext cx="194521"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7" name="Line 119"/>
          <p:cNvSpPr>
            <a:spLocks noChangeShapeType="1"/>
          </p:cNvSpPr>
          <p:nvPr/>
        </p:nvSpPr>
        <p:spPr bwMode="auto">
          <a:xfrm flipH="1" flipV="1">
            <a:off x="3048000" y="3933940"/>
            <a:ext cx="685797" cy="23177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8" name="Line 120"/>
          <p:cNvSpPr>
            <a:spLocks noChangeShapeType="1"/>
          </p:cNvSpPr>
          <p:nvPr/>
        </p:nvSpPr>
        <p:spPr bwMode="auto">
          <a:xfrm flipH="1">
            <a:off x="5373688" y="4445114"/>
            <a:ext cx="671509" cy="59416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9" name="Line 121"/>
          <p:cNvSpPr>
            <a:spLocks noChangeShapeType="1"/>
          </p:cNvSpPr>
          <p:nvPr/>
        </p:nvSpPr>
        <p:spPr bwMode="auto">
          <a:xfrm>
            <a:off x="8915396" y="1737125"/>
            <a:ext cx="33870" cy="41352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0" name="Line 122"/>
          <p:cNvSpPr>
            <a:spLocks noChangeShapeType="1"/>
          </p:cNvSpPr>
          <p:nvPr/>
        </p:nvSpPr>
        <p:spPr bwMode="auto">
          <a:xfrm flipH="1">
            <a:off x="8973515" y="2063070"/>
            <a:ext cx="527743" cy="50244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1" name="Line 123"/>
          <p:cNvSpPr>
            <a:spLocks noChangeShapeType="1"/>
          </p:cNvSpPr>
          <p:nvPr/>
        </p:nvSpPr>
        <p:spPr bwMode="auto">
          <a:xfrm flipH="1">
            <a:off x="8915395" y="2603616"/>
            <a:ext cx="280993" cy="10146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2" name="Line 124"/>
          <p:cNvSpPr>
            <a:spLocks noChangeShapeType="1"/>
          </p:cNvSpPr>
          <p:nvPr/>
        </p:nvSpPr>
        <p:spPr bwMode="auto">
          <a:xfrm flipH="1">
            <a:off x="6646466" y="4757997"/>
            <a:ext cx="295047" cy="45122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3" name="Line 126"/>
          <p:cNvSpPr>
            <a:spLocks noChangeShapeType="1"/>
          </p:cNvSpPr>
          <p:nvPr/>
        </p:nvSpPr>
        <p:spPr bwMode="auto">
          <a:xfrm>
            <a:off x="6427788" y="1841123"/>
            <a:ext cx="506412" cy="133399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4" name="Line 128"/>
          <p:cNvSpPr>
            <a:spLocks noChangeShapeType="1"/>
          </p:cNvSpPr>
          <p:nvPr/>
        </p:nvSpPr>
        <p:spPr bwMode="auto">
          <a:xfrm flipH="1">
            <a:off x="8458201" y="2979852"/>
            <a:ext cx="779185" cy="4286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5" name="Line 129"/>
          <p:cNvSpPr>
            <a:spLocks noChangeShapeType="1"/>
          </p:cNvSpPr>
          <p:nvPr/>
        </p:nvSpPr>
        <p:spPr bwMode="auto">
          <a:xfrm>
            <a:off x="7454900" y="4280016"/>
            <a:ext cx="139337" cy="51882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9" name="Line 134"/>
          <p:cNvSpPr>
            <a:spLocks noChangeShapeType="1"/>
          </p:cNvSpPr>
          <p:nvPr/>
        </p:nvSpPr>
        <p:spPr bwMode="auto">
          <a:xfrm flipV="1">
            <a:off x="7772401" y="3772015"/>
            <a:ext cx="1539766" cy="31749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30" name="Line 136"/>
          <p:cNvSpPr>
            <a:spLocks noChangeShapeType="1"/>
          </p:cNvSpPr>
          <p:nvPr/>
        </p:nvSpPr>
        <p:spPr bwMode="auto">
          <a:xfrm flipV="1">
            <a:off x="8305800" y="3460864"/>
            <a:ext cx="666751" cy="32384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31" name="Line 139"/>
          <p:cNvSpPr>
            <a:spLocks noChangeShapeType="1"/>
          </p:cNvSpPr>
          <p:nvPr/>
        </p:nvSpPr>
        <p:spPr bwMode="auto">
          <a:xfrm>
            <a:off x="5399089" y="1776527"/>
            <a:ext cx="1458913" cy="17795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32" name="Line 141"/>
          <p:cNvSpPr>
            <a:spLocks noChangeShapeType="1"/>
          </p:cNvSpPr>
          <p:nvPr/>
        </p:nvSpPr>
        <p:spPr bwMode="auto">
          <a:xfrm>
            <a:off x="7710488" y="2171815"/>
            <a:ext cx="61912" cy="107949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62" name="Rectangle 82"/>
          <p:cNvSpPr>
            <a:spLocks noChangeArrowheads="1"/>
          </p:cNvSpPr>
          <p:nvPr/>
        </p:nvSpPr>
        <p:spPr bwMode="auto">
          <a:xfrm>
            <a:off x="9144000" y="2380374"/>
            <a:ext cx="1340112" cy="34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solidFill>
                  <a:srgbClr val="008000"/>
                </a:solidFill>
              </a:rPr>
              <a:t>282 CBCS</a:t>
            </a:r>
          </a:p>
          <a:p>
            <a:pPr algn="ctr" eaLnBrk="0" hangingPunct="0">
              <a:lnSpc>
                <a:spcPct val="90000"/>
              </a:lnSpc>
            </a:pPr>
            <a:r>
              <a:rPr lang="en-US" altLang="en-US" sz="1000" b="1" dirty="0"/>
              <a:t>North Smithfield, RI</a:t>
            </a:r>
          </a:p>
        </p:txBody>
      </p:sp>
      <p:sp>
        <p:nvSpPr>
          <p:cNvPr id="2" name="Rectangle 1"/>
          <p:cNvSpPr/>
          <p:nvPr/>
        </p:nvSpPr>
        <p:spPr>
          <a:xfrm>
            <a:off x="4920524" y="5039276"/>
            <a:ext cx="772969" cy="244682"/>
          </a:xfrm>
          <a:prstGeom prst="rect">
            <a:avLst/>
          </a:prstGeom>
          <a:solidFill>
            <a:schemeClr val="bg1">
              <a:lumMod val="85000"/>
            </a:schemeClr>
          </a:solidFill>
          <a:ln>
            <a:solidFill>
              <a:schemeClr val="tx1"/>
            </a:solidFill>
          </a:ln>
        </p:spPr>
        <p:txBody>
          <a:bodyPr wrap="none">
            <a:spAutoFit/>
          </a:bodyPr>
          <a:lstStyle/>
          <a:p>
            <a:pPr algn="ctr" eaLnBrk="0" hangingPunct="0">
              <a:lnSpc>
                <a:spcPct val="90000"/>
              </a:lnSpc>
            </a:pPr>
            <a:r>
              <a:rPr lang="en-US" altLang="en-US" sz="1100" b="1" dirty="0">
                <a:solidFill>
                  <a:srgbClr val="008000"/>
                </a:solidFill>
                <a:latin typeface="Arial" panose="020B0604020202020204" pitchFamily="34" charset="0"/>
                <a:cs typeface="Arial" panose="020B0604020202020204" pitchFamily="34" charset="0"/>
              </a:rPr>
              <a:t>254 CCG</a:t>
            </a:r>
          </a:p>
        </p:txBody>
      </p:sp>
      <p:sp>
        <p:nvSpPr>
          <p:cNvPr id="3" name="Rectangle 2"/>
          <p:cNvSpPr/>
          <p:nvPr/>
        </p:nvSpPr>
        <p:spPr>
          <a:xfrm>
            <a:off x="7207753" y="4798838"/>
            <a:ext cx="772969" cy="244682"/>
          </a:xfrm>
          <a:prstGeom prst="rect">
            <a:avLst/>
          </a:prstGeom>
          <a:solidFill>
            <a:schemeClr val="bg1">
              <a:lumMod val="85000"/>
            </a:schemeClr>
          </a:solidFill>
          <a:ln>
            <a:solidFill>
              <a:schemeClr val="tx1"/>
            </a:solidFill>
          </a:ln>
        </p:spPr>
        <p:txBody>
          <a:bodyPr wrap="none">
            <a:spAutoFit/>
          </a:bodyPr>
          <a:lstStyle/>
          <a:p>
            <a:pPr algn="ctr" eaLnBrk="0" hangingPunct="0">
              <a:lnSpc>
                <a:spcPct val="90000"/>
              </a:lnSpc>
            </a:pPr>
            <a:r>
              <a:rPr lang="en-US" altLang="en-US" sz="1100" b="1" dirty="0">
                <a:solidFill>
                  <a:srgbClr val="008000"/>
                </a:solidFill>
                <a:latin typeface="Arial" panose="020B0604020202020204" pitchFamily="34" charset="0"/>
                <a:cs typeface="Arial" panose="020B0604020202020204" pitchFamily="34" charset="0"/>
              </a:rPr>
              <a:t>226 CCG</a:t>
            </a:r>
          </a:p>
        </p:txBody>
      </p:sp>
      <p:sp>
        <p:nvSpPr>
          <p:cNvPr id="152" name="Line 134"/>
          <p:cNvSpPr>
            <a:spLocks noChangeShapeType="1"/>
          </p:cNvSpPr>
          <p:nvPr/>
        </p:nvSpPr>
        <p:spPr bwMode="auto">
          <a:xfrm>
            <a:off x="7834527" y="4210165"/>
            <a:ext cx="84927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64" name="Rectangle 163"/>
          <p:cNvSpPr/>
          <p:nvPr/>
        </p:nvSpPr>
        <p:spPr>
          <a:xfrm>
            <a:off x="8631363" y="4057650"/>
            <a:ext cx="732894" cy="286232"/>
          </a:xfrm>
          <a:prstGeom prst="rect">
            <a:avLst/>
          </a:prstGeom>
          <a:solidFill>
            <a:schemeClr val="bg1">
              <a:lumMod val="85000"/>
            </a:schemeClr>
          </a:solidFill>
          <a:ln>
            <a:solidFill>
              <a:schemeClr val="tx1"/>
            </a:solidFill>
          </a:ln>
        </p:spPr>
        <p:txBody>
          <a:bodyPr wrap="none">
            <a:spAutoFit/>
          </a:bodyPr>
          <a:lstStyle/>
          <a:p>
            <a:pPr algn="ctr" eaLnBrk="0" hangingPunct="0">
              <a:lnSpc>
                <a:spcPct val="90000"/>
              </a:lnSpc>
            </a:pPr>
            <a:r>
              <a:rPr lang="en-US" altLang="en-US" sz="1400" b="1" dirty="0">
                <a:solidFill>
                  <a:srgbClr val="000099"/>
                </a:solidFill>
                <a:latin typeface="Arial" panose="020B0604020202020204" pitchFamily="34" charset="0"/>
                <a:cs typeface="Arial" panose="020B0604020202020204" pitchFamily="34" charset="0"/>
              </a:rPr>
              <a:t>5 CCG</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09800" y="5077340"/>
            <a:ext cx="832664" cy="832664"/>
          </a:xfrm>
          <a:prstGeom prst="rect">
            <a:avLst/>
          </a:prstGeom>
        </p:spPr>
      </p:pic>
      <p:sp>
        <p:nvSpPr>
          <p:cNvPr id="165" name="Rectangle 105"/>
          <p:cNvSpPr>
            <a:spLocks noChangeArrowheads="1"/>
          </p:cNvSpPr>
          <p:nvPr/>
        </p:nvSpPr>
        <p:spPr bwMode="auto">
          <a:xfrm>
            <a:off x="2253906" y="4572000"/>
            <a:ext cx="1508426"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0" hangingPunct="0"/>
            <a:r>
              <a:rPr lang="en-US" altLang="en-US" sz="1400" b="1" dirty="0">
                <a:solidFill>
                  <a:srgbClr val="000099"/>
                </a:solidFill>
                <a:latin typeface="Arial" panose="020B0604020202020204" pitchFamily="34" charset="0"/>
                <a:cs typeface="Arial" panose="020B0604020202020204" pitchFamily="34" charset="0"/>
              </a:rPr>
              <a:t>644 CBCS</a:t>
            </a:r>
          </a:p>
          <a:p>
            <a:pPr algn="ctr" eaLnBrk="0" hangingPunct="0"/>
            <a:r>
              <a:rPr lang="en-US" altLang="en-US" sz="1000" b="1" dirty="0">
                <a:latin typeface="Arial" panose="020B0604020202020204" pitchFamily="34" charset="0"/>
                <a:cs typeface="Arial" panose="020B0604020202020204" pitchFamily="34" charset="0"/>
              </a:rPr>
              <a:t>Andersen AFB, Guam</a:t>
            </a:r>
          </a:p>
        </p:txBody>
      </p:sp>
      <p:sp>
        <p:nvSpPr>
          <p:cNvPr id="166" name="Line 106"/>
          <p:cNvSpPr>
            <a:spLocks noChangeShapeType="1"/>
          </p:cNvSpPr>
          <p:nvPr/>
        </p:nvSpPr>
        <p:spPr bwMode="auto">
          <a:xfrm flipV="1">
            <a:off x="2819401" y="4972753"/>
            <a:ext cx="188719" cy="23646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83804" y="4816067"/>
            <a:ext cx="1634909" cy="1542901"/>
          </a:xfrm>
          <a:prstGeom prst="rect">
            <a:avLst/>
          </a:prstGeom>
        </p:spPr>
      </p:pic>
      <p:sp>
        <p:nvSpPr>
          <p:cNvPr id="167" name="Line 134"/>
          <p:cNvSpPr>
            <a:spLocks noChangeShapeType="1"/>
          </p:cNvSpPr>
          <p:nvPr/>
        </p:nvSpPr>
        <p:spPr bwMode="auto">
          <a:xfrm flipV="1">
            <a:off x="8844100" y="5590897"/>
            <a:ext cx="657158" cy="2872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68" name="Rectangle 79"/>
          <p:cNvSpPr>
            <a:spLocks noChangeArrowheads="1"/>
          </p:cNvSpPr>
          <p:nvPr/>
        </p:nvSpPr>
        <p:spPr bwMode="auto">
          <a:xfrm>
            <a:off x="7935991" y="5410200"/>
            <a:ext cx="940964" cy="54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400" b="1" dirty="0">
                <a:solidFill>
                  <a:srgbClr val="000099"/>
                </a:solidFill>
              </a:rPr>
              <a:t>1 CBCS</a:t>
            </a:r>
          </a:p>
          <a:p>
            <a:pPr algn="ctr" eaLnBrk="0" hangingPunct="0">
              <a:lnSpc>
                <a:spcPct val="90000"/>
              </a:lnSpc>
            </a:pPr>
            <a:r>
              <a:rPr lang="en-US" altLang="en-US" sz="1000" b="1" dirty="0"/>
              <a:t>Ramstein AB</a:t>
            </a:r>
          </a:p>
          <a:p>
            <a:pPr algn="ctr" eaLnBrk="0" hangingPunct="0">
              <a:lnSpc>
                <a:spcPct val="90000"/>
              </a:lnSpc>
            </a:pPr>
            <a:r>
              <a:rPr lang="en-US" altLang="en-US" sz="1000" b="1" dirty="0"/>
              <a:t>Germany</a:t>
            </a:r>
          </a:p>
        </p:txBody>
      </p:sp>
      <p:sp>
        <p:nvSpPr>
          <p:cNvPr id="111" name="Title 1"/>
          <p:cNvSpPr txBox="1">
            <a:spLocks/>
          </p:cNvSpPr>
          <p:nvPr/>
        </p:nvSpPr>
        <p:spPr bwMode="auto">
          <a:xfrm>
            <a:off x="2155844" y="76541"/>
            <a:ext cx="7880313"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fontAlgn="base">
              <a:spcBef>
                <a:spcPct val="0"/>
              </a:spcBef>
              <a:spcAft>
                <a:spcPct val="0"/>
              </a:spcAft>
              <a:defRPr sz="3600" b="1" i="1">
                <a:solidFill>
                  <a:srgbClr val="151C77"/>
                </a:solidFill>
                <a:latin typeface="Arial" charset="0"/>
              </a:defRPr>
            </a:lvl6pPr>
            <a:lvl7pPr marL="914400" algn="r" rtl="0" fontAlgn="base">
              <a:spcBef>
                <a:spcPct val="0"/>
              </a:spcBef>
              <a:spcAft>
                <a:spcPct val="0"/>
              </a:spcAft>
              <a:defRPr sz="3600" b="1" i="1">
                <a:solidFill>
                  <a:srgbClr val="151C77"/>
                </a:solidFill>
                <a:latin typeface="Arial" charset="0"/>
              </a:defRPr>
            </a:lvl7pPr>
            <a:lvl8pPr marL="1371600" algn="r" rtl="0" fontAlgn="base">
              <a:spcBef>
                <a:spcPct val="0"/>
              </a:spcBef>
              <a:spcAft>
                <a:spcPct val="0"/>
              </a:spcAft>
              <a:defRPr sz="3600" b="1" i="1">
                <a:solidFill>
                  <a:srgbClr val="151C77"/>
                </a:solidFill>
                <a:latin typeface="Arial" charset="0"/>
              </a:defRPr>
            </a:lvl8pPr>
            <a:lvl9pPr marL="1828800" algn="r" rtl="0" fontAlgn="base">
              <a:spcBef>
                <a:spcPct val="0"/>
              </a:spcBef>
              <a:spcAft>
                <a:spcPct val="0"/>
              </a:spcAft>
              <a:defRPr sz="3600" b="1" i="1">
                <a:solidFill>
                  <a:srgbClr val="151C77"/>
                </a:solidFill>
                <a:latin typeface="Arial" charset="0"/>
              </a:defRPr>
            </a:lvl9pPr>
          </a:lstStyle>
          <a:p>
            <a:r>
              <a:rPr lang="en-US" sz="3200" kern="0" dirty="0"/>
              <a:t>Leveraging External Support </a:t>
            </a:r>
            <a:r>
              <a:rPr lang="en-US" sz="3200" kern="0" dirty="0" err="1"/>
              <a:t>cont</a:t>
            </a:r>
            <a:r>
              <a:rPr lang="en-US" sz="3200" kern="0" dirty="0"/>
              <a:t>…</a:t>
            </a:r>
          </a:p>
          <a:p>
            <a:r>
              <a:rPr lang="en-US" sz="3200" kern="0" dirty="0"/>
              <a:t>Combat </a:t>
            </a:r>
            <a:r>
              <a:rPr lang="en-US" sz="3200" kern="0" dirty="0" err="1"/>
              <a:t>Comm</a:t>
            </a:r>
            <a:r>
              <a:rPr lang="en-US" sz="3200" kern="0" dirty="0"/>
              <a:t> Laydown</a:t>
            </a:r>
          </a:p>
        </p:txBody>
      </p:sp>
      <p:sp>
        <p:nvSpPr>
          <p:cNvPr id="126" name="Line 119"/>
          <p:cNvSpPr>
            <a:spLocks noChangeShapeType="1"/>
          </p:cNvSpPr>
          <p:nvPr/>
        </p:nvSpPr>
        <p:spPr bwMode="auto">
          <a:xfrm flipH="1" flipV="1">
            <a:off x="2913758" y="3217977"/>
            <a:ext cx="491634" cy="920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7" name="Rectangle 105"/>
          <p:cNvSpPr>
            <a:spLocks noChangeArrowheads="1"/>
          </p:cNvSpPr>
          <p:nvPr/>
        </p:nvSpPr>
        <p:spPr bwMode="auto">
          <a:xfrm>
            <a:off x="1930706" y="3048000"/>
            <a:ext cx="1117294"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0" hangingPunct="0"/>
            <a:r>
              <a:rPr lang="en-US" altLang="en-US" sz="1000" b="1" dirty="0">
                <a:solidFill>
                  <a:srgbClr val="FF0000"/>
                </a:solidFill>
                <a:latin typeface="Arial" panose="020B0604020202020204" pitchFamily="34" charset="0"/>
                <a:cs typeface="Arial" panose="020B0604020202020204" pitchFamily="34" charset="0"/>
              </a:rPr>
              <a:t>23 CBCS</a:t>
            </a:r>
          </a:p>
          <a:p>
            <a:pPr algn="ctr" eaLnBrk="0" hangingPunct="0"/>
            <a:r>
              <a:rPr lang="en-US" altLang="en-US" sz="1000" b="1" dirty="0">
                <a:latin typeface="Arial" panose="020B0604020202020204" pitchFamily="34" charset="0"/>
                <a:cs typeface="Arial" panose="020B0604020202020204" pitchFamily="34" charset="0"/>
              </a:rPr>
              <a:t>Travis AFB, CA</a:t>
            </a:r>
          </a:p>
        </p:txBody>
      </p:sp>
      <p:sp>
        <p:nvSpPr>
          <p:cNvPr id="128" name="Line 119"/>
          <p:cNvSpPr>
            <a:spLocks noChangeShapeType="1"/>
          </p:cNvSpPr>
          <p:nvPr/>
        </p:nvSpPr>
        <p:spPr bwMode="auto">
          <a:xfrm flipH="1">
            <a:off x="4806156" y="4002201"/>
            <a:ext cx="1383506" cy="64293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33" name="Rectangle 105"/>
          <p:cNvSpPr>
            <a:spLocks noChangeArrowheads="1"/>
          </p:cNvSpPr>
          <p:nvPr/>
        </p:nvSpPr>
        <p:spPr bwMode="auto">
          <a:xfrm>
            <a:off x="3897480" y="4507028"/>
            <a:ext cx="1131720"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0" hangingPunct="0"/>
            <a:r>
              <a:rPr lang="en-US" altLang="en-US" sz="1000" b="1" dirty="0">
                <a:solidFill>
                  <a:srgbClr val="FF0000"/>
                </a:solidFill>
                <a:latin typeface="Arial" panose="020B0604020202020204" pitchFamily="34" charset="0"/>
                <a:cs typeface="Arial" panose="020B0604020202020204" pitchFamily="34" charset="0"/>
              </a:rPr>
              <a:t>35 CBCS</a:t>
            </a:r>
          </a:p>
          <a:p>
            <a:pPr algn="ctr" eaLnBrk="0" hangingPunct="0"/>
            <a:r>
              <a:rPr lang="en-US" altLang="en-US" sz="1000" b="1" dirty="0">
                <a:latin typeface="Arial" panose="020B0604020202020204" pitchFamily="34" charset="0"/>
                <a:cs typeface="Arial" panose="020B0604020202020204" pitchFamily="34" charset="0"/>
              </a:rPr>
              <a:t>Tinker AFB, OK</a:t>
            </a:r>
          </a:p>
        </p:txBody>
      </p:sp>
      <p:sp>
        <p:nvSpPr>
          <p:cNvPr id="5" name="Rectangle 4"/>
          <p:cNvSpPr/>
          <p:nvPr/>
        </p:nvSpPr>
        <p:spPr bwMode="auto">
          <a:xfrm>
            <a:off x="272433" y="6171884"/>
            <a:ext cx="188913" cy="127794"/>
          </a:xfrm>
          <a:prstGeom prst="rect">
            <a:avLst/>
          </a:prstGeom>
          <a:solidFill>
            <a:srgbClr val="FF0000"/>
          </a:solid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600" b="1" dirty="0">
              <a:effectLst>
                <a:outerShdw blurRad="38100" dist="38100" dir="2700000" algn="tl">
                  <a:srgbClr val="000000">
                    <a:alpha val="43137"/>
                  </a:srgbClr>
                </a:outerShdw>
              </a:effectLst>
              <a:latin typeface="Arial" charset="0"/>
            </a:endParaRPr>
          </a:p>
        </p:txBody>
      </p:sp>
      <p:sp>
        <p:nvSpPr>
          <p:cNvPr id="134" name="Rectangle 133"/>
          <p:cNvSpPr/>
          <p:nvPr/>
        </p:nvSpPr>
        <p:spPr bwMode="auto">
          <a:xfrm>
            <a:off x="272010" y="5804784"/>
            <a:ext cx="188913" cy="127794"/>
          </a:xfrm>
          <a:prstGeom prst="rect">
            <a:avLst/>
          </a:prstGeom>
          <a:solidFill>
            <a:srgbClr val="000099"/>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600" b="1" dirty="0">
              <a:effectLst>
                <a:outerShdw blurRad="38100" dist="38100" dir="2700000" algn="tl">
                  <a:srgbClr val="000000">
                    <a:alpha val="43137"/>
                  </a:srgbClr>
                </a:outerShdw>
              </a:effectLst>
              <a:latin typeface="Arial" charset="0"/>
            </a:endParaRPr>
          </a:p>
        </p:txBody>
      </p:sp>
      <p:sp>
        <p:nvSpPr>
          <p:cNvPr id="135" name="Rectangle 134"/>
          <p:cNvSpPr/>
          <p:nvPr/>
        </p:nvSpPr>
        <p:spPr bwMode="auto">
          <a:xfrm>
            <a:off x="272011" y="5987743"/>
            <a:ext cx="188913" cy="127794"/>
          </a:xfrm>
          <a:prstGeom prst="rect">
            <a:avLst/>
          </a:prstGeom>
          <a:solidFill>
            <a:srgbClr val="008000"/>
          </a:solidFill>
          <a:ln w="12700" cap="flat" cmpd="sng" algn="ctr">
            <a:solidFill>
              <a:srgbClr val="008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600" b="1" dirty="0">
              <a:effectLst>
                <a:outerShdw blurRad="38100" dist="38100" dir="2700000" algn="tl">
                  <a:srgbClr val="000000">
                    <a:alpha val="43137"/>
                  </a:srgbClr>
                </a:outerShdw>
              </a:effectLst>
              <a:latin typeface="Arial" charset="0"/>
            </a:endParaRPr>
          </a:p>
        </p:txBody>
      </p:sp>
      <p:sp>
        <p:nvSpPr>
          <p:cNvPr id="7" name="TextBox 6"/>
          <p:cNvSpPr txBox="1"/>
          <p:nvPr/>
        </p:nvSpPr>
        <p:spPr>
          <a:xfrm>
            <a:off x="416473" y="5735638"/>
            <a:ext cx="1421606" cy="646331"/>
          </a:xfrm>
          <a:prstGeom prst="rect">
            <a:avLst/>
          </a:prstGeom>
          <a:noFill/>
        </p:spPr>
        <p:txBody>
          <a:bodyPr wrap="square" rtlCol="0">
            <a:spAutoFit/>
          </a:bodyPr>
          <a:lstStyle/>
          <a:p>
            <a:r>
              <a:rPr lang="en-US" sz="1200" b="1" dirty="0"/>
              <a:t>= AD</a:t>
            </a:r>
          </a:p>
          <a:p>
            <a:r>
              <a:rPr lang="en-US" sz="1200" b="1" dirty="0"/>
              <a:t>= ANG</a:t>
            </a:r>
          </a:p>
          <a:p>
            <a:r>
              <a:rPr lang="en-US" sz="1200" b="1" dirty="0"/>
              <a:t>= Reserve</a:t>
            </a:r>
          </a:p>
        </p:txBody>
      </p:sp>
      <p:sp>
        <p:nvSpPr>
          <p:cNvPr id="163" name="Rectangle 100"/>
          <p:cNvSpPr>
            <a:spLocks noChangeArrowheads="1"/>
          </p:cNvSpPr>
          <p:nvPr/>
        </p:nvSpPr>
        <p:spPr bwMode="auto">
          <a:xfrm>
            <a:off x="8440812" y="4318477"/>
            <a:ext cx="1141339" cy="209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34925" rIns="71438" bIns="34925">
            <a:spAutoFit/>
          </a:bodyPr>
          <a:lstStyle>
            <a:lvl1pPr defTabSz="614363">
              <a:defRPr>
                <a:solidFill>
                  <a:schemeClr val="tx1"/>
                </a:solidFill>
                <a:latin typeface="Arial" charset="0"/>
              </a:defRPr>
            </a:lvl1pPr>
            <a:lvl2pPr marL="344488" defTabSz="614363">
              <a:defRPr>
                <a:solidFill>
                  <a:schemeClr val="tx1"/>
                </a:solidFill>
                <a:latin typeface="Arial" charset="0"/>
              </a:defRPr>
            </a:lvl2pPr>
            <a:lvl3pPr marL="690563" defTabSz="614363">
              <a:defRPr>
                <a:solidFill>
                  <a:schemeClr val="tx1"/>
                </a:solidFill>
                <a:latin typeface="Arial" charset="0"/>
              </a:defRPr>
            </a:lvl3pPr>
            <a:lvl4pPr marL="1033463" defTabSz="614363">
              <a:defRPr>
                <a:solidFill>
                  <a:schemeClr val="tx1"/>
                </a:solidFill>
                <a:latin typeface="Arial" charset="0"/>
              </a:defRPr>
            </a:lvl4pPr>
            <a:lvl5pPr marL="1379538" defTabSz="614363">
              <a:defRPr>
                <a:solidFill>
                  <a:schemeClr val="tx1"/>
                </a:solidFill>
                <a:latin typeface="Arial" charset="0"/>
              </a:defRPr>
            </a:lvl5pPr>
            <a:lvl6pPr marL="1836738" defTabSz="614363" fontAlgn="base">
              <a:spcBef>
                <a:spcPct val="0"/>
              </a:spcBef>
              <a:spcAft>
                <a:spcPct val="0"/>
              </a:spcAft>
              <a:defRPr>
                <a:solidFill>
                  <a:schemeClr val="tx1"/>
                </a:solidFill>
                <a:latin typeface="Arial" charset="0"/>
              </a:defRPr>
            </a:lvl6pPr>
            <a:lvl7pPr marL="2293938" defTabSz="614363" fontAlgn="base">
              <a:spcBef>
                <a:spcPct val="0"/>
              </a:spcBef>
              <a:spcAft>
                <a:spcPct val="0"/>
              </a:spcAft>
              <a:defRPr>
                <a:solidFill>
                  <a:schemeClr val="tx1"/>
                </a:solidFill>
                <a:latin typeface="Arial" charset="0"/>
              </a:defRPr>
            </a:lvl7pPr>
            <a:lvl8pPr marL="2751138" defTabSz="614363" fontAlgn="base">
              <a:spcBef>
                <a:spcPct val="0"/>
              </a:spcBef>
              <a:spcAft>
                <a:spcPct val="0"/>
              </a:spcAft>
              <a:defRPr>
                <a:solidFill>
                  <a:schemeClr val="tx1"/>
                </a:solidFill>
                <a:latin typeface="Arial" charset="0"/>
              </a:defRPr>
            </a:lvl8pPr>
            <a:lvl9pPr marL="3208338" defTabSz="614363" fontAlgn="base">
              <a:spcBef>
                <a:spcPct val="0"/>
              </a:spcBef>
              <a:spcAft>
                <a:spcPct val="0"/>
              </a:spcAft>
              <a:defRPr>
                <a:solidFill>
                  <a:schemeClr val="tx1"/>
                </a:solidFill>
                <a:latin typeface="Arial" charset="0"/>
              </a:defRPr>
            </a:lvl9pPr>
          </a:lstStyle>
          <a:p>
            <a:pPr algn="ctr" eaLnBrk="0" hangingPunct="0">
              <a:lnSpc>
                <a:spcPct val="90000"/>
              </a:lnSpc>
            </a:pPr>
            <a:r>
              <a:rPr lang="en-US" altLang="en-US" sz="1000" b="1" dirty="0"/>
              <a:t>Robins AFB, GA</a:t>
            </a:r>
          </a:p>
        </p:txBody>
      </p:sp>
    </p:spTree>
    <p:extLst>
      <p:ext uri="{BB962C8B-B14F-4D97-AF65-F5344CB8AC3E}">
        <p14:creationId xmlns:p14="http://schemas.microsoft.com/office/powerpoint/2010/main" val="3320099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955800" y="231711"/>
            <a:ext cx="8280400" cy="808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a:lstStyle>
          <a:p>
            <a:pPr algn="ctr"/>
            <a:r>
              <a:rPr lang="en-US" kern="0" dirty="0"/>
              <a:t>Combat Communication Capabilities</a:t>
            </a:r>
          </a:p>
        </p:txBody>
      </p:sp>
      <p:sp>
        <p:nvSpPr>
          <p:cNvPr id="5" name="Content Placeholder 2"/>
          <p:cNvSpPr txBox="1">
            <a:spLocks/>
          </p:cNvSpPr>
          <p:nvPr/>
        </p:nvSpPr>
        <p:spPr bwMode="auto">
          <a:xfrm>
            <a:off x="6626635" y="3940252"/>
            <a:ext cx="5663228" cy="13512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Clr>
                <a:srgbClr val="151C77"/>
              </a:buClr>
              <a:buSzPct val="80000"/>
              <a:buFont typeface="Wingdings" pitchFamily="2" charset="2"/>
              <a:buNone/>
              <a:defRPr sz="2400" b="1">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Clr>
                <a:srgbClr val="151C77"/>
              </a:buClr>
              <a:buSzPct val="80000"/>
              <a:buFont typeface="Wingdings" pitchFamily="2" charset="2"/>
              <a:buNone/>
              <a:defRPr sz="2000" b="1">
                <a:solidFill>
                  <a:schemeClr val="tx1">
                    <a:tint val="75000"/>
                  </a:schemeClr>
                </a:solidFill>
                <a:latin typeface="+mn-lt"/>
              </a:defRPr>
            </a:lvl2pPr>
            <a:lvl3pPr marL="914400" indent="0" algn="ctr" rtl="0" eaLnBrk="0" fontAlgn="base" hangingPunct="0">
              <a:spcBef>
                <a:spcPct val="20000"/>
              </a:spcBef>
              <a:spcAft>
                <a:spcPct val="0"/>
              </a:spcAft>
              <a:buClr>
                <a:srgbClr val="151C77"/>
              </a:buClr>
              <a:buSzPct val="80000"/>
              <a:buFont typeface="Wingdings" pitchFamily="2" charset="2"/>
              <a:buNone/>
              <a:defRPr sz="1600" b="1">
                <a:solidFill>
                  <a:schemeClr val="tx1">
                    <a:tint val="75000"/>
                  </a:schemeClr>
                </a:solidFill>
                <a:latin typeface="+mn-lt"/>
              </a:defRPr>
            </a:lvl3pPr>
            <a:lvl4pPr marL="1371600" indent="0" algn="ctr" rtl="0" eaLnBrk="0" fontAlgn="base" hangingPunct="0">
              <a:spcBef>
                <a:spcPct val="20000"/>
              </a:spcBef>
              <a:spcAft>
                <a:spcPct val="0"/>
              </a:spcAft>
              <a:buNone/>
              <a:defRPr sz="2000">
                <a:solidFill>
                  <a:schemeClr val="tx1">
                    <a:tint val="75000"/>
                  </a:schemeClr>
                </a:solidFill>
                <a:latin typeface="+mn-lt"/>
              </a:defRPr>
            </a:lvl4pPr>
            <a:lvl5pPr marL="1828800" indent="0" algn="ctr" rtl="0" eaLnBrk="0" fontAlgn="base" hangingPunct="0">
              <a:spcBef>
                <a:spcPct val="20000"/>
              </a:spcBef>
              <a:spcAft>
                <a:spcPct val="0"/>
              </a:spcAft>
              <a:buNone/>
              <a:defRPr sz="2000">
                <a:solidFill>
                  <a:schemeClr val="tx1">
                    <a:tint val="75000"/>
                  </a:schemeClr>
                </a:solidFill>
                <a:latin typeface="+mn-lt"/>
              </a:defRPr>
            </a:lvl5pPr>
            <a:lvl6pPr marL="2286000" indent="0" algn="ctr" rtl="0" eaLnBrk="1" fontAlgn="base" hangingPunct="1">
              <a:spcBef>
                <a:spcPct val="20000"/>
              </a:spcBef>
              <a:spcAft>
                <a:spcPct val="0"/>
              </a:spcAft>
              <a:buNone/>
              <a:defRPr sz="2000">
                <a:solidFill>
                  <a:schemeClr val="tx1">
                    <a:tint val="75000"/>
                  </a:schemeClr>
                </a:solidFill>
                <a:latin typeface="+mn-lt"/>
              </a:defRPr>
            </a:lvl6pPr>
            <a:lvl7pPr marL="2743200" indent="0" algn="ctr" rtl="0" eaLnBrk="1" fontAlgn="base" hangingPunct="1">
              <a:spcBef>
                <a:spcPct val="20000"/>
              </a:spcBef>
              <a:spcAft>
                <a:spcPct val="0"/>
              </a:spcAft>
              <a:buNone/>
              <a:defRPr sz="2000">
                <a:solidFill>
                  <a:schemeClr val="tx1">
                    <a:tint val="75000"/>
                  </a:schemeClr>
                </a:solidFill>
                <a:latin typeface="+mn-lt"/>
              </a:defRPr>
            </a:lvl7pPr>
            <a:lvl8pPr marL="3200400" indent="0" algn="ctr" rtl="0" eaLnBrk="1" fontAlgn="base" hangingPunct="1">
              <a:spcBef>
                <a:spcPct val="20000"/>
              </a:spcBef>
              <a:spcAft>
                <a:spcPct val="0"/>
              </a:spcAft>
              <a:buNone/>
              <a:defRPr sz="2000">
                <a:solidFill>
                  <a:schemeClr val="tx1">
                    <a:tint val="75000"/>
                  </a:schemeClr>
                </a:solidFill>
                <a:latin typeface="+mn-lt"/>
              </a:defRPr>
            </a:lvl8pPr>
            <a:lvl9pPr marL="3657600" indent="0" algn="ctr" rtl="0" eaLnBrk="1" fontAlgn="base" hangingPunct="1">
              <a:spcBef>
                <a:spcPct val="20000"/>
              </a:spcBef>
              <a:spcAft>
                <a:spcPct val="0"/>
              </a:spcAft>
              <a:buNone/>
              <a:defRPr sz="2000">
                <a:solidFill>
                  <a:schemeClr val="tx1">
                    <a:tint val="75000"/>
                  </a:schemeClr>
                </a:solidFill>
                <a:latin typeface="+mn-lt"/>
              </a:defRPr>
            </a:lvl9pPr>
          </a:lstStyle>
          <a:p>
            <a:pPr indent="347663" algn="l">
              <a:buClr>
                <a:srgbClr val="0070C0"/>
              </a:buClr>
              <a:buFont typeface="Wingdings" pitchFamily="2" charset="2"/>
              <a:buChar char="§"/>
            </a:pPr>
            <a:r>
              <a:rPr lang="en-US" sz="1400" b="0" kern="0" dirty="0">
                <a:solidFill>
                  <a:schemeClr val="tx1"/>
                </a:solidFill>
              </a:rPr>
              <a:t>TOTAL: 8 FCPs &amp; 16 FCP Expansion Kits</a:t>
            </a:r>
          </a:p>
          <a:p>
            <a:pPr indent="347663" algn="l">
              <a:buClr>
                <a:srgbClr val="0070C0"/>
              </a:buClr>
              <a:buFont typeface="Wingdings" pitchFamily="2" charset="2"/>
              <a:buChar char="§"/>
            </a:pPr>
            <a:r>
              <a:rPr lang="en-US" sz="1400" b="0" kern="0" dirty="0">
                <a:solidFill>
                  <a:schemeClr val="tx1"/>
                </a:solidFill>
              </a:rPr>
              <a:t>Personnel: 19-25+ (with expansion UTCs)</a:t>
            </a:r>
          </a:p>
          <a:p>
            <a:pPr indent="347663" algn="l">
              <a:buClr>
                <a:srgbClr val="0070C0"/>
              </a:buClr>
              <a:buFont typeface="Wingdings" pitchFamily="2" charset="2"/>
              <a:buChar char="§"/>
            </a:pPr>
            <a:r>
              <a:rPr lang="en-US" sz="1400" b="0" kern="0" dirty="0">
                <a:solidFill>
                  <a:schemeClr val="tx1"/>
                </a:solidFill>
              </a:rPr>
              <a:t>NIPR/SIPR/Voice for 100 to 3000 users</a:t>
            </a:r>
          </a:p>
          <a:p>
            <a:pPr indent="347663" algn="l">
              <a:buClr>
                <a:srgbClr val="0070C0"/>
              </a:buClr>
              <a:buFont typeface="Wingdings" pitchFamily="2" charset="2"/>
              <a:buChar char="§"/>
            </a:pPr>
            <a:r>
              <a:rPr lang="en-US" sz="1400" b="0" kern="0" dirty="0">
                <a:solidFill>
                  <a:schemeClr val="tx1"/>
                </a:solidFill>
              </a:rPr>
              <a:t>Deploys on 3-6+ pallets ~ 72 hours</a:t>
            </a:r>
            <a:endParaRPr lang="en-US" sz="1400" kern="0" dirty="0"/>
          </a:p>
        </p:txBody>
      </p:sp>
      <p:sp>
        <p:nvSpPr>
          <p:cNvPr id="7" name="Content Placeholder 2"/>
          <p:cNvSpPr txBox="1">
            <a:spLocks/>
          </p:cNvSpPr>
          <p:nvPr/>
        </p:nvSpPr>
        <p:spPr bwMode="auto">
          <a:xfrm>
            <a:off x="636462" y="2175342"/>
            <a:ext cx="5743574" cy="12096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
                <a:srgbClr val="0070C0"/>
              </a:buClr>
              <a:buSzTx/>
              <a:buFont typeface="Wingdings" panose="05000000000000000000" pitchFamily="2" charset="2"/>
              <a:buChar char="§"/>
              <a:tabLst/>
              <a:defRPr/>
            </a:pPr>
            <a:r>
              <a:rPr kumimoji="0" lang="en-US" sz="1400" b="0" i="0" u="none" strike="noStrike" kern="0" cap="none" spc="0" normalizeH="0" baseline="0" noProof="0" dirty="0">
                <a:ln>
                  <a:noFill/>
                </a:ln>
                <a:solidFill>
                  <a:srgbClr val="000000"/>
                </a:solidFill>
                <a:effectLst/>
                <a:uLnTx/>
                <a:uFillTx/>
                <a:latin typeface="Arial"/>
                <a:ea typeface="+mn-ea"/>
                <a:cs typeface="+mn-cs"/>
              </a:rPr>
              <a:t>TOTAL: 4 CFKs &amp; 3 SCPs</a:t>
            </a:r>
          </a:p>
          <a:p>
            <a:pPr marL="342900" marR="0" lvl="0" indent="-342900" algn="l" defTabSz="914400" rtl="0" eaLnBrk="0" fontAlgn="base" latinLnBrk="0" hangingPunct="0">
              <a:lnSpc>
                <a:spcPct val="100000"/>
              </a:lnSpc>
              <a:spcBef>
                <a:spcPct val="20000"/>
              </a:spcBef>
              <a:spcAft>
                <a:spcPct val="0"/>
              </a:spcAft>
              <a:buClr>
                <a:srgbClr val="0070C0"/>
              </a:buClr>
              <a:buSzTx/>
              <a:buFont typeface="Wingdings" panose="05000000000000000000" pitchFamily="2" charset="2"/>
              <a:buChar char="§"/>
              <a:tabLst/>
              <a:defRPr/>
            </a:pPr>
            <a:r>
              <a:rPr kumimoji="0" lang="en-US" sz="1400" b="0" i="0" u="none" strike="noStrike" kern="0" cap="none" spc="0" normalizeH="0" baseline="0" noProof="0" dirty="0">
                <a:ln>
                  <a:noFill/>
                </a:ln>
                <a:solidFill>
                  <a:srgbClr val="000000"/>
                </a:solidFill>
                <a:effectLst/>
                <a:uLnTx/>
                <a:uFillTx/>
                <a:latin typeface="Arial"/>
                <a:ea typeface="+mn-ea"/>
                <a:cs typeface="+mn-cs"/>
              </a:rPr>
              <a:t>Personnel: 2 (CFK) – 4 (SCP)</a:t>
            </a:r>
          </a:p>
          <a:p>
            <a:pPr marL="342900" marR="0" lvl="0" indent="-342900" algn="l" defTabSz="914400" rtl="0" eaLnBrk="0" fontAlgn="base" latinLnBrk="0" hangingPunct="0">
              <a:lnSpc>
                <a:spcPct val="100000"/>
              </a:lnSpc>
              <a:spcBef>
                <a:spcPct val="20000"/>
              </a:spcBef>
              <a:spcAft>
                <a:spcPct val="0"/>
              </a:spcAft>
              <a:buClr>
                <a:srgbClr val="0070C0"/>
              </a:buClr>
              <a:buSzTx/>
              <a:buFont typeface="Wingdings" panose="05000000000000000000" pitchFamily="2" charset="2"/>
              <a:buChar char="§"/>
              <a:tabLst/>
              <a:defRPr/>
            </a:pPr>
            <a:r>
              <a:rPr kumimoji="0" lang="en-US" sz="1400" b="0" i="0" u="none" strike="noStrike" kern="0" cap="none" spc="0" normalizeH="0" baseline="0" noProof="0" dirty="0">
                <a:ln>
                  <a:noFill/>
                </a:ln>
                <a:solidFill>
                  <a:srgbClr val="000000"/>
                </a:solidFill>
                <a:effectLst/>
                <a:uLnTx/>
                <a:uFillTx/>
                <a:latin typeface="Arial"/>
                <a:ea typeface="+mn-ea"/>
                <a:cs typeface="+mn-cs"/>
              </a:rPr>
              <a:t>NIPR/SIPR/Voice &amp; scalable up to 25 users (no BOS)</a:t>
            </a:r>
          </a:p>
          <a:p>
            <a:pPr marL="342900" marR="0" lvl="0" indent="-342900" algn="l" defTabSz="914400" rtl="0" eaLnBrk="0" fontAlgn="base" latinLnBrk="0" hangingPunct="0">
              <a:lnSpc>
                <a:spcPct val="100000"/>
              </a:lnSpc>
              <a:spcBef>
                <a:spcPct val="20000"/>
              </a:spcBef>
              <a:spcAft>
                <a:spcPct val="0"/>
              </a:spcAft>
              <a:buClr>
                <a:srgbClr val="0070C0"/>
              </a:buClr>
              <a:buSzTx/>
              <a:buFont typeface="Wingdings" panose="05000000000000000000" pitchFamily="2" charset="2"/>
              <a:buChar char="§"/>
              <a:tabLst/>
              <a:defRPr/>
            </a:pPr>
            <a:r>
              <a:rPr kumimoji="0" lang="en-US" sz="1400" b="0" i="0" u="none" strike="noStrike" kern="0" cap="none" spc="0" normalizeH="0" baseline="0" noProof="0" dirty="0">
                <a:ln>
                  <a:noFill/>
                </a:ln>
                <a:solidFill>
                  <a:srgbClr val="000000"/>
                </a:solidFill>
                <a:effectLst/>
                <a:uLnTx/>
                <a:uFillTx/>
                <a:latin typeface="Arial"/>
                <a:ea typeface="+mn-ea"/>
                <a:cs typeface="+mn-cs"/>
              </a:rPr>
              <a:t>Deploys in 8 airline cases (CFK), ½ a pallet (SCP)</a:t>
            </a:r>
          </a:p>
        </p:txBody>
      </p:sp>
      <p:sp>
        <p:nvSpPr>
          <p:cNvPr id="8" name="Content Placeholder 2"/>
          <p:cNvSpPr txBox="1">
            <a:spLocks/>
          </p:cNvSpPr>
          <p:nvPr/>
        </p:nvSpPr>
        <p:spPr bwMode="auto">
          <a:xfrm>
            <a:off x="6019334" y="3544933"/>
            <a:ext cx="6076193" cy="5854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2000" b="1" i="0" u="none" strike="noStrike" kern="0" cap="none" spc="0" normalizeH="0" baseline="0" noProof="0" dirty="0">
                <a:ln>
                  <a:noFill/>
                </a:ln>
                <a:solidFill>
                  <a:srgbClr val="000000"/>
                </a:solidFill>
                <a:effectLst/>
                <a:uLnTx/>
                <a:uFillTx/>
                <a:latin typeface="Arial"/>
                <a:ea typeface="+mn-ea"/>
                <a:cs typeface="+mn-cs"/>
              </a:rPr>
              <a:t>Flexible Communications Package (FCP) </a:t>
            </a:r>
          </a:p>
        </p:txBody>
      </p:sp>
      <p:sp>
        <p:nvSpPr>
          <p:cNvPr id="9" name="Content Placeholder 2"/>
          <p:cNvSpPr txBox="1">
            <a:spLocks/>
          </p:cNvSpPr>
          <p:nvPr/>
        </p:nvSpPr>
        <p:spPr bwMode="auto">
          <a:xfrm>
            <a:off x="415558" y="1467947"/>
            <a:ext cx="9172942" cy="654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sz="2000" b="1" i="0" u="none" strike="noStrike" kern="0" cap="none" spc="0" normalizeH="0" baseline="0" noProof="0" dirty="0">
                <a:ln>
                  <a:noFill/>
                </a:ln>
                <a:solidFill>
                  <a:srgbClr val="000000"/>
                </a:solidFill>
                <a:effectLst/>
                <a:uLnTx/>
                <a:uFillTx/>
                <a:latin typeface="Arial"/>
                <a:ea typeface="+mn-ea"/>
                <a:cs typeface="+mn-cs"/>
              </a:rPr>
              <a:t>Initial Communications Packages –</a:t>
            </a:r>
          </a:p>
          <a:p>
            <a:pPr marL="0" marR="0" lvl="0" indent="0" defTabSz="914400" rtl="0" eaLnBrk="0" fontAlgn="base" latinLnBrk="0" hangingPunct="0">
              <a:lnSpc>
                <a:spcPct val="100000"/>
              </a:lnSpc>
              <a:spcBef>
                <a:spcPct val="20000"/>
              </a:spcBef>
              <a:spcAft>
                <a:spcPct val="0"/>
              </a:spcAft>
              <a:buClrTx/>
              <a:buSzTx/>
              <a:buFontTx/>
              <a:buNone/>
              <a:tabLst/>
              <a:defRPr/>
            </a:pPr>
            <a:r>
              <a:rPr kumimoji="0" lang="en-US" sz="2000" b="1" i="0" u="none" strike="noStrike" kern="0" cap="none" spc="0" normalizeH="0" baseline="0" noProof="0" dirty="0" err="1">
                <a:ln>
                  <a:noFill/>
                </a:ln>
                <a:solidFill>
                  <a:srgbClr val="000000"/>
                </a:solidFill>
                <a:effectLst/>
                <a:uLnTx/>
                <a:uFillTx/>
                <a:latin typeface="Arial"/>
                <a:ea typeface="+mn-ea"/>
                <a:cs typeface="+mn-cs"/>
              </a:rPr>
              <a:t>Comm</a:t>
            </a:r>
            <a:r>
              <a:rPr kumimoji="0" lang="en-US" sz="2000" b="1" i="0" u="none" strike="noStrike" kern="0" cap="none" spc="0" normalizeH="0" baseline="0" noProof="0" dirty="0">
                <a:ln>
                  <a:noFill/>
                </a:ln>
                <a:solidFill>
                  <a:srgbClr val="000000"/>
                </a:solidFill>
                <a:effectLst/>
                <a:uLnTx/>
                <a:uFillTx/>
                <a:latin typeface="Arial"/>
                <a:ea typeface="+mn-ea"/>
                <a:cs typeface="+mn-cs"/>
              </a:rPr>
              <a:t> Fly-away Kit (CFK) &amp; Small Comm Package (SCP)</a:t>
            </a:r>
          </a:p>
        </p:txBody>
      </p:sp>
      <p:pic>
        <p:nvPicPr>
          <p:cNvPr id="10" name="Picture 9"/>
          <p:cNvPicPr>
            <a:picLocks noChangeAspect="1"/>
          </p:cNvPicPr>
          <p:nvPr/>
        </p:nvPicPr>
        <p:blipFill>
          <a:blip r:embed="rId3"/>
          <a:stretch>
            <a:fillRect/>
          </a:stretch>
        </p:blipFill>
        <p:spPr>
          <a:xfrm>
            <a:off x="2194295" y="3415145"/>
            <a:ext cx="2447675" cy="1341612"/>
          </a:xfrm>
          <a:prstGeom prst="rect">
            <a:avLst/>
          </a:prstGeom>
        </p:spPr>
      </p:pic>
      <p:pic>
        <p:nvPicPr>
          <p:cNvPr id="11" name="Picture 10"/>
          <p:cNvPicPr>
            <a:picLocks noChangeAspect="1"/>
          </p:cNvPicPr>
          <p:nvPr/>
        </p:nvPicPr>
        <p:blipFill>
          <a:blip r:embed="rId4">
            <a:clrChange>
              <a:clrFrom>
                <a:srgbClr val="FFFFFF"/>
              </a:clrFrom>
              <a:clrTo>
                <a:srgbClr val="FFFFFF">
                  <a:alpha val="0"/>
                </a:srgbClr>
              </a:clrTo>
            </a:clrChange>
          </a:blip>
          <a:stretch>
            <a:fillRect/>
          </a:stretch>
        </p:blipFill>
        <p:spPr>
          <a:xfrm>
            <a:off x="2308138" y="4905300"/>
            <a:ext cx="2649890" cy="1592482"/>
          </a:xfrm>
          <a:prstGeom prst="rect">
            <a:avLst/>
          </a:prstGeom>
        </p:spPr>
      </p:pic>
      <p:pic>
        <p:nvPicPr>
          <p:cNvPr id="12" name="Picture 11"/>
          <p:cNvPicPr>
            <a:picLocks noChangeAspect="1"/>
          </p:cNvPicPr>
          <p:nvPr/>
        </p:nvPicPr>
        <p:blipFill>
          <a:blip r:embed="rId5"/>
          <a:stretch>
            <a:fillRect/>
          </a:stretch>
        </p:blipFill>
        <p:spPr>
          <a:xfrm>
            <a:off x="234675" y="3311382"/>
            <a:ext cx="1463952" cy="903674"/>
          </a:xfrm>
          <a:prstGeom prst="rect">
            <a:avLst/>
          </a:prstGeom>
        </p:spPr>
      </p:pic>
      <p:pic>
        <p:nvPicPr>
          <p:cNvPr id="13" name="Picture 12"/>
          <p:cNvPicPr>
            <a:picLocks noChangeAspect="1"/>
          </p:cNvPicPr>
          <p:nvPr/>
        </p:nvPicPr>
        <p:blipFill>
          <a:blip r:embed="rId6"/>
          <a:stretch>
            <a:fillRect/>
          </a:stretch>
        </p:blipFill>
        <p:spPr>
          <a:xfrm>
            <a:off x="750551" y="4359929"/>
            <a:ext cx="1306614" cy="1341612"/>
          </a:xfrm>
          <a:prstGeom prst="rect">
            <a:avLst/>
          </a:prstGeom>
        </p:spPr>
      </p:pic>
      <p:pic>
        <p:nvPicPr>
          <p:cNvPr id="14" name="Picture 13"/>
          <p:cNvPicPr>
            <a:picLocks noChangeAspect="1"/>
          </p:cNvPicPr>
          <p:nvPr/>
        </p:nvPicPr>
        <p:blipFill>
          <a:blip r:embed="rId7" cstate="print">
            <a:extLst>
              <a:ext uri="{BEBA8EAE-BF5A-486C-A8C5-ECC9F3942E4B}">
                <a14:imgProps xmlns:a14="http://schemas.microsoft.com/office/drawing/2010/main">
                  <a14:imgLayer r:embed="rId8">
                    <a14:imgEffect>
                      <a14:backgroundRemoval t="3046" b="89848" l="5556" r="93939"/>
                    </a14:imgEffect>
                  </a14:imgLayer>
                </a14:imgProps>
              </a:ext>
              <a:ext uri="{28A0092B-C50C-407E-A947-70E740481C1C}">
                <a14:useLocalDpi xmlns:a14="http://schemas.microsoft.com/office/drawing/2010/main" val="0"/>
              </a:ext>
            </a:extLst>
          </a:blip>
          <a:stretch>
            <a:fillRect/>
          </a:stretch>
        </p:blipFill>
        <p:spPr>
          <a:xfrm>
            <a:off x="10583875" y="5030734"/>
            <a:ext cx="1354125" cy="1431544"/>
          </a:xfrm>
          <a:prstGeom prst="rect">
            <a:avLst/>
          </a:prstGeom>
        </p:spPr>
      </p:pic>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81716" y="1730898"/>
            <a:ext cx="1639367" cy="1639367"/>
          </a:xfrm>
          <a:prstGeom prst="rect">
            <a:avLst/>
          </a:prstGeom>
        </p:spPr>
      </p:pic>
      <p:pic>
        <p:nvPicPr>
          <p:cNvPr id="16" name="Picture 15"/>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26935" b="70536" l="0" r="99405">
                        <a14:foregroundMark x1="8185" y1="44643" x2="8185" y2="44643"/>
                        <a14:foregroundMark x1="17411" y1="39286" x2="17411" y2="39286"/>
                        <a14:foregroundMark x1="35268" y1="36012" x2="35268" y2="36012"/>
                        <a14:foregroundMark x1="85268" y1="34821" x2="85268" y2="34821"/>
                        <a14:foregroundMark x1="93750" y1="45238" x2="93750" y2="45238"/>
                        <a14:foregroundMark x1="95536" y1="52976" x2="95536" y2="52976"/>
                        <a14:foregroundMark x1="42262" y1="65625" x2="42262" y2="65625"/>
                        <a14:foregroundMark x1="43750" y1="66964" x2="43750" y2="66964"/>
                        <a14:foregroundMark x1="53274" y1="68601" x2="53274" y2="68601"/>
                        <a14:foregroundMark x1="32589" y1="65179" x2="32589" y2="65179"/>
                        <a14:foregroundMark x1="34524" y1="65030" x2="34524" y2="65030"/>
                        <a14:foregroundMark x1="27232" y1="63988" x2="27232" y2="63988"/>
                        <a14:foregroundMark x1="12054" y1="59673" x2="12054" y2="59673"/>
                        <a14:foregroundMark x1="20089" y1="61458" x2="20089" y2="61458"/>
                        <a14:foregroundMark x1="21577" y1="62202" x2="21577" y2="62202"/>
                        <a14:foregroundMark x1="18452" y1="61458" x2="18452" y2="61458"/>
                        <a14:foregroundMark x1="6101" y1="58333" x2="6101" y2="58333"/>
                        <a14:foregroundMark x1="82440" y1="33185" x2="82440" y2="33185"/>
                        <a14:foregroundMark x1="93452" y1="42708" x2="93452" y2="42708"/>
                        <a14:foregroundMark x1="10417" y1="59524" x2="10417" y2="59524"/>
                      </a14:backgroundRemoval>
                    </a14:imgEffect>
                  </a14:imgLayer>
                </a14:imgProps>
              </a:ext>
              <a:ext uri="{28A0092B-C50C-407E-A947-70E740481C1C}">
                <a14:useLocalDpi xmlns:a14="http://schemas.microsoft.com/office/drawing/2010/main" val="0"/>
              </a:ext>
            </a:extLst>
          </a:blip>
          <a:srcRect t="27318" b="29397"/>
          <a:stretch/>
        </p:blipFill>
        <p:spPr>
          <a:xfrm>
            <a:off x="6096000" y="5428043"/>
            <a:ext cx="1985776" cy="859536"/>
          </a:xfrm>
          <a:prstGeom prst="rect">
            <a:avLst/>
          </a:prstGeom>
        </p:spPr>
      </p:pic>
      <p:grpSp>
        <p:nvGrpSpPr>
          <p:cNvPr id="21" name="Group 20"/>
          <p:cNvGrpSpPr/>
          <p:nvPr/>
        </p:nvGrpSpPr>
        <p:grpSpPr>
          <a:xfrm>
            <a:off x="9897873" y="2061595"/>
            <a:ext cx="1862560" cy="1214437"/>
            <a:chOff x="7141308" y="4458893"/>
            <a:chExt cx="1203681" cy="784831"/>
          </a:xfrm>
        </p:grpSpPr>
        <p:pic>
          <p:nvPicPr>
            <p:cNvPr id="17" name="Picture 16"/>
            <p:cNvPicPr>
              <a:picLocks noChangeAspect="1"/>
            </p:cNvPicPr>
            <p:nvPr/>
          </p:nvPicPr>
          <p:blipFill rotWithShape="1">
            <a:blip r:embed="rId12">
              <a:extLst>
                <a:ext uri="{BEBA8EAE-BF5A-486C-A8C5-ECC9F3942E4B}">
                  <a14:imgProps xmlns:a14="http://schemas.microsoft.com/office/drawing/2010/main">
                    <a14:imgLayer r:embed="rId13">
                      <a14:imgEffect>
                        <a14:backgroundRemoval t="1031" b="89691" l="50000" r="90000"/>
                      </a14:imgEffect>
                    </a14:imgLayer>
                  </a14:imgProps>
                </a:ext>
                <a:ext uri="{28A0092B-C50C-407E-A947-70E740481C1C}">
                  <a14:useLocalDpi xmlns:a14="http://schemas.microsoft.com/office/drawing/2010/main" val="0"/>
                </a:ext>
              </a:extLst>
            </a:blip>
            <a:srcRect l="48526" r="13074" b="7801"/>
            <a:stretch/>
          </p:blipFill>
          <p:spPr>
            <a:xfrm>
              <a:off x="7141308" y="4461140"/>
              <a:ext cx="434241" cy="777953"/>
            </a:xfrm>
            <a:prstGeom prst="rect">
              <a:avLst/>
            </a:prstGeom>
          </p:spPr>
        </p:pic>
        <p:pic>
          <p:nvPicPr>
            <p:cNvPr id="18" name="Picture 17"/>
            <p:cNvPicPr>
              <a:picLocks noChangeAspect="1"/>
            </p:cNvPicPr>
            <p:nvPr/>
          </p:nvPicPr>
          <p:blipFill rotWithShape="1">
            <a:blip r:embed="rId12">
              <a:extLst>
                <a:ext uri="{BEBA8EAE-BF5A-486C-A8C5-ECC9F3942E4B}">
                  <a14:imgProps xmlns:a14="http://schemas.microsoft.com/office/drawing/2010/main">
                    <a14:imgLayer r:embed="rId13">
                      <a14:imgEffect>
                        <a14:backgroundRemoval t="1031" b="89691" l="50000" r="90000"/>
                      </a14:imgEffect>
                    </a14:imgLayer>
                  </a14:imgProps>
                </a:ext>
                <a:ext uri="{28A0092B-C50C-407E-A947-70E740481C1C}">
                  <a14:useLocalDpi xmlns:a14="http://schemas.microsoft.com/office/drawing/2010/main" val="0"/>
                </a:ext>
              </a:extLst>
            </a:blip>
            <a:srcRect l="48526" r="13074" b="7801"/>
            <a:stretch/>
          </p:blipFill>
          <p:spPr>
            <a:xfrm>
              <a:off x="7514344" y="4458893"/>
              <a:ext cx="434241" cy="777953"/>
            </a:xfrm>
            <a:prstGeom prst="rect">
              <a:avLst/>
            </a:prstGeom>
          </p:spPr>
        </p:pic>
        <p:pic>
          <p:nvPicPr>
            <p:cNvPr id="19" name="Picture 18"/>
            <p:cNvPicPr>
              <a:picLocks noChangeAspect="1"/>
            </p:cNvPicPr>
            <p:nvPr/>
          </p:nvPicPr>
          <p:blipFill rotWithShape="1">
            <a:blip r:embed="rId12">
              <a:extLst>
                <a:ext uri="{BEBA8EAE-BF5A-486C-A8C5-ECC9F3942E4B}">
                  <a14:imgProps xmlns:a14="http://schemas.microsoft.com/office/drawing/2010/main">
                    <a14:imgLayer r:embed="rId13">
                      <a14:imgEffect>
                        <a14:backgroundRemoval t="1031" b="89691" l="50000" r="90000"/>
                      </a14:imgEffect>
                    </a14:imgLayer>
                  </a14:imgProps>
                </a:ext>
                <a:ext uri="{28A0092B-C50C-407E-A947-70E740481C1C}">
                  <a14:useLocalDpi xmlns:a14="http://schemas.microsoft.com/office/drawing/2010/main" val="0"/>
                </a:ext>
              </a:extLst>
            </a:blip>
            <a:srcRect l="48526" r="13074" b="7801"/>
            <a:stretch/>
          </p:blipFill>
          <p:spPr>
            <a:xfrm>
              <a:off x="7910748" y="4465771"/>
              <a:ext cx="434241" cy="777953"/>
            </a:xfrm>
            <a:prstGeom prst="rect">
              <a:avLst/>
            </a:prstGeom>
          </p:spPr>
        </p:pic>
      </p:grpSp>
      <p:pic>
        <p:nvPicPr>
          <p:cNvPr id="20" name="Picture 19"/>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7190" b="81992" l="682" r="97954"/>
                    </a14:imgEffect>
                  </a14:imgLayer>
                </a14:imgProps>
              </a:ext>
              <a:ext uri="{28A0092B-C50C-407E-A947-70E740481C1C}">
                <a14:useLocalDpi xmlns:a14="http://schemas.microsoft.com/office/drawing/2010/main" val="0"/>
              </a:ext>
            </a:extLst>
          </a:blip>
          <a:srcRect t="15289" b="17403"/>
          <a:stretch/>
        </p:blipFill>
        <p:spPr>
          <a:xfrm>
            <a:off x="8671264" y="5184516"/>
            <a:ext cx="1653836" cy="1123980"/>
          </a:xfrm>
          <a:prstGeom prst="rect">
            <a:avLst/>
          </a:prstGeom>
        </p:spPr>
      </p:pic>
    </p:spTree>
    <p:extLst>
      <p:ext uri="{BB962C8B-B14F-4D97-AF65-F5344CB8AC3E}">
        <p14:creationId xmlns:p14="http://schemas.microsoft.com/office/powerpoint/2010/main" val="1703283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80">
                                          <p:stCondLst>
                                            <p:cond delay="0"/>
                                          </p:stCondLst>
                                        </p:cTn>
                                        <p:tgtEl>
                                          <p:spTgt spid="12"/>
                                        </p:tgtEl>
                                      </p:cBhvr>
                                    </p:animEffect>
                                    <p:anim calcmode="lin" valueType="num">
                                      <p:cBhvr>
                                        <p:cTn id="2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9" dur="26">
                                          <p:stCondLst>
                                            <p:cond delay="650"/>
                                          </p:stCondLst>
                                        </p:cTn>
                                        <p:tgtEl>
                                          <p:spTgt spid="12"/>
                                        </p:tgtEl>
                                      </p:cBhvr>
                                      <p:to x="100000" y="60000"/>
                                    </p:animScale>
                                    <p:animScale>
                                      <p:cBhvr>
                                        <p:cTn id="30" dur="166" decel="50000">
                                          <p:stCondLst>
                                            <p:cond delay="676"/>
                                          </p:stCondLst>
                                        </p:cTn>
                                        <p:tgtEl>
                                          <p:spTgt spid="12"/>
                                        </p:tgtEl>
                                      </p:cBhvr>
                                      <p:to x="100000" y="100000"/>
                                    </p:animScale>
                                    <p:animScale>
                                      <p:cBhvr>
                                        <p:cTn id="31" dur="26">
                                          <p:stCondLst>
                                            <p:cond delay="1312"/>
                                          </p:stCondLst>
                                        </p:cTn>
                                        <p:tgtEl>
                                          <p:spTgt spid="12"/>
                                        </p:tgtEl>
                                      </p:cBhvr>
                                      <p:to x="100000" y="80000"/>
                                    </p:animScale>
                                    <p:animScale>
                                      <p:cBhvr>
                                        <p:cTn id="32" dur="166" decel="50000">
                                          <p:stCondLst>
                                            <p:cond delay="1338"/>
                                          </p:stCondLst>
                                        </p:cTn>
                                        <p:tgtEl>
                                          <p:spTgt spid="12"/>
                                        </p:tgtEl>
                                      </p:cBhvr>
                                      <p:to x="100000" y="100000"/>
                                    </p:animScale>
                                    <p:animScale>
                                      <p:cBhvr>
                                        <p:cTn id="33" dur="26">
                                          <p:stCondLst>
                                            <p:cond delay="1642"/>
                                          </p:stCondLst>
                                        </p:cTn>
                                        <p:tgtEl>
                                          <p:spTgt spid="12"/>
                                        </p:tgtEl>
                                      </p:cBhvr>
                                      <p:to x="100000" y="90000"/>
                                    </p:animScale>
                                    <p:animScale>
                                      <p:cBhvr>
                                        <p:cTn id="34" dur="166" decel="50000">
                                          <p:stCondLst>
                                            <p:cond delay="1668"/>
                                          </p:stCondLst>
                                        </p:cTn>
                                        <p:tgtEl>
                                          <p:spTgt spid="12"/>
                                        </p:tgtEl>
                                      </p:cBhvr>
                                      <p:to x="100000" y="100000"/>
                                    </p:animScale>
                                    <p:animScale>
                                      <p:cBhvr>
                                        <p:cTn id="35" dur="26">
                                          <p:stCondLst>
                                            <p:cond delay="1808"/>
                                          </p:stCondLst>
                                        </p:cTn>
                                        <p:tgtEl>
                                          <p:spTgt spid="12"/>
                                        </p:tgtEl>
                                      </p:cBhvr>
                                      <p:to x="100000" y="95000"/>
                                    </p:animScale>
                                    <p:animScale>
                                      <p:cBhvr>
                                        <p:cTn id="36" dur="166" decel="50000">
                                          <p:stCondLst>
                                            <p:cond delay="1834"/>
                                          </p:stCondLst>
                                        </p:cTn>
                                        <p:tgtEl>
                                          <p:spTgt spid="12"/>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80">
                                          <p:stCondLst>
                                            <p:cond delay="0"/>
                                          </p:stCondLst>
                                        </p:cTn>
                                        <p:tgtEl>
                                          <p:spTgt spid="13"/>
                                        </p:tgtEl>
                                      </p:cBhvr>
                                    </p:animEffect>
                                    <p:anim calcmode="lin" valueType="num">
                                      <p:cBhvr>
                                        <p:cTn id="4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5" dur="26">
                                          <p:stCondLst>
                                            <p:cond delay="650"/>
                                          </p:stCondLst>
                                        </p:cTn>
                                        <p:tgtEl>
                                          <p:spTgt spid="13"/>
                                        </p:tgtEl>
                                      </p:cBhvr>
                                      <p:to x="100000" y="60000"/>
                                    </p:animScale>
                                    <p:animScale>
                                      <p:cBhvr>
                                        <p:cTn id="46" dur="166" decel="50000">
                                          <p:stCondLst>
                                            <p:cond delay="676"/>
                                          </p:stCondLst>
                                        </p:cTn>
                                        <p:tgtEl>
                                          <p:spTgt spid="13"/>
                                        </p:tgtEl>
                                      </p:cBhvr>
                                      <p:to x="100000" y="100000"/>
                                    </p:animScale>
                                    <p:animScale>
                                      <p:cBhvr>
                                        <p:cTn id="47" dur="26">
                                          <p:stCondLst>
                                            <p:cond delay="1312"/>
                                          </p:stCondLst>
                                        </p:cTn>
                                        <p:tgtEl>
                                          <p:spTgt spid="13"/>
                                        </p:tgtEl>
                                      </p:cBhvr>
                                      <p:to x="100000" y="80000"/>
                                    </p:animScale>
                                    <p:animScale>
                                      <p:cBhvr>
                                        <p:cTn id="48" dur="166" decel="50000">
                                          <p:stCondLst>
                                            <p:cond delay="1338"/>
                                          </p:stCondLst>
                                        </p:cTn>
                                        <p:tgtEl>
                                          <p:spTgt spid="13"/>
                                        </p:tgtEl>
                                      </p:cBhvr>
                                      <p:to x="100000" y="100000"/>
                                    </p:animScale>
                                    <p:animScale>
                                      <p:cBhvr>
                                        <p:cTn id="49" dur="26">
                                          <p:stCondLst>
                                            <p:cond delay="1642"/>
                                          </p:stCondLst>
                                        </p:cTn>
                                        <p:tgtEl>
                                          <p:spTgt spid="13"/>
                                        </p:tgtEl>
                                      </p:cBhvr>
                                      <p:to x="100000" y="90000"/>
                                    </p:animScale>
                                    <p:animScale>
                                      <p:cBhvr>
                                        <p:cTn id="50" dur="166" decel="50000">
                                          <p:stCondLst>
                                            <p:cond delay="1668"/>
                                          </p:stCondLst>
                                        </p:cTn>
                                        <p:tgtEl>
                                          <p:spTgt spid="13"/>
                                        </p:tgtEl>
                                      </p:cBhvr>
                                      <p:to x="100000" y="100000"/>
                                    </p:animScale>
                                    <p:animScale>
                                      <p:cBhvr>
                                        <p:cTn id="51" dur="26">
                                          <p:stCondLst>
                                            <p:cond delay="1808"/>
                                          </p:stCondLst>
                                        </p:cTn>
                                        <p:tgtEl>
                                          <p:spTgt spid="13"/>
                                        </p:tgtEl>
                                      </p:cBhvr>
                                      <p:to x="100000" y="95000"/>
                                    </p:animScale>
                                    <p:animScale>
                                      <p:cBhvr>
                                        <p:cTn id="52" dur="166" decel="50000">
                                          <p:stCondLst>
                                            <p:cond delay="1834"/>
                                          </p:stCondLst>
                                        </p:cTn>
                                        <p:tgtEl>
                                          <p:spTgt spid="13"/>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80">
                                          <p:stCondLst>
                                            <p:cond delay="0"/>
                                          </p:stCondLst>
                                        </p:cTn>
                                        <p:tgtEl>
                                          <p:spTgt spid="11"/>
                                        </p:tgtEl>
                                      </p:cBhvr>
                                    </p:animEffect>
                                    <p:anim calcmode="lin" valueType="num">
                                      <p:cBhvr>
                                        <p:cTn id="5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1" dur="26">
                                          <p:stCondLst>
                                            <p:cond delay="650"/>
                                          </p:stCondLst>
                                        </p:cTn>
                                        <p:tgtEl>
                                          <p:spTgt spid="11"/>
                                        </p:tgtEl>
                                      </p:cBhvr>
                                      <p:to x="100000" y="60000"/>
                                    </p:animScale>
                                    <p:animScale>
                                      <p:cBhvr>
                                        <p:cTn id="62" dur="166" decel="50000">
                                          <p:stCondLst>
                                            <p:cond delay="676"/>
                                          </p:stCondLst>
                                        </p:cTn>
                                        <p:tgtEl>
                                          <p:spTgt spid="11"/>
                                        </p:tgtEl>
                                      </p:cBhvr>
                                      <p:to x="100000" y="100000"/>
                                    </p:animScale>
                                    <p:animScale>
                                      <p:cBhvr>
                                        <p:cTn id="63" dur="26">
                                          <p:stCondLst>
                                            <p:cond delay="1312"/>
                                          </p:stCondLst>
                                        </p:cTn>
                                        <p:tgtEl>
                                          <p:spTgt spid="11"/>
                                        </p:tgtEl>
                                      </p:cBhvr>
                                      <p:to x="100000" y="80000"/>
                                    </p:animScale>
                                    <p:animScale>
                                      <p:cBhvr>
                                        <p:cTn id="64" dur="166" decel="50000">
                                          <p:stCondLst>
                                            <p:cond delay="1338"/>
                                          </p:stCondLst>
                                        </p:cTn>
                                        <p:tgtEl>
                                          <p:spTgt spid="11"/>
                                        </p:tgtEl>
                                      </p:cBhvr>
                                      <p:to x="100000" y="100000"/>
                                    </p:animScale>
                                    <p:animScale>
                                      <p:cBhvr>
                                        <p:cTn id="65" dur="26">
                                          <p:stCondLst>
                                            <p:cond delay="1642"/>
                                          </p:stCondLst>
                                        </p:cTn>
                                        <p:tgtEl>
                                          <p:spTgt spid="11"/>
                                        </p:tgtEl>
                                      </p:cBhvr>
                                      <p:to x="100000" y="90000"/>
                                    </p:animScale>
                                    <p:animScale>
                                      <p:cBhvr>
                                        <p:cTn id="66" dur="166" decel="50000">
                                          <p:stCondLst>
                                            <p:cond delay="1668"/>
                                          </p:stCondLst>
                                        </p:cTn>
                                        <p:tgtEl>
                                          <p:spTgt spid="11"/>
                                        </p:tgtEl>
                                      </p:cBhvr>
                                      <p:to x="100000" y="100000"/>
                                    </p:animScale>
                                    <p:animScale>
                                      <p:cBhvr>
                                        <p:cTn id="67" dur="26">
                                          <p:stCondLst>
                                            <p:cond delay="1808"/>
                                          </p:stCondLst>
                                        </p:cTn>
                                        <p:tgtEl>
                                          <p:spTgt spid="11"/>
                                        </p:tgtEl>
                                      </p:cBhvr>
                                      <p:to x="100000" y="95000"/>
                                    </p:animScale>
                                    <p:animScale>
                                      <p:cBhvr>
                                        <p:cTn id="68" dur="166" decel="50000">
                                          <p:stCondLst>
                                            <p:cond delay="1834"/>
                                          </p:stCondLst>
                                        </p:cTn>
                                        <p:tgtEl>
                                          <p:spTgt spid="11"/>
                                        </p:tgtEl>
                                      </p:cBhvr>
                                      <p:to x="100000" y="100000"/>
                                    </p:animScale>
                                  </p:childTnLst>
                                </p:cTn>
                              </p:par>
                            </p:childTnLst>
                          </p:cTn>
                        </p:par>
                        <p:par>
                          <p:cTn id="69" fill="hold">
                            <p:stCondLst>
                              <p:cond delay="2000"/>
                            </p:stCondLst>
                            <p:childTnLst>
                              <p:par>
                                <p:cTn id="70" presetID="26" presetClass="entr" presetSubtype="0"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down)">
                                      <p:cBhvr>
                                        <p:cTn id="72" dur="580">
                                          <p:stCondLst>
                                            <p:cond delay="0"/>
                                          </p:stCondLst>
                                        </p:cTn>
                                        <p:tgtEl>
                                          <p:spTgt spid="15"/>
                                        </p:tgtEl>
                                      </p:cBhvr>
                                    </p:animEffect>
                                    <p:anim calcmode="lin" valueType="num">
                                      <p:cBhvr>
                                        <p:cTn id="73"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78" dur="26">
                                          <p:stCondLst>
                                            <p:cond delay="650"/>
                                          </p:stCondLst>
                                        </p:cTn>
                                        <p:tgtEl>
                                          <p:spTgt spid="15"/>
                                        </p:tgtEl>
                                      </p:cBhvr>
                                      <p:to x="100000" y="60000"/>
                                    </p:animScale>
                                    <p:animScale>
                                      <p:cBhvr>
                                        <p:cTn id="79" dur="166" decel="50000">
                                          <p:stCondLst>
                                            <p:cond delay="676"/>
                                          </p:stCondLst>
                                        </p:cTn>
                                        <p:tgtEl>
                                          <p:spTgt spid="15"/>
                                        </p:tgtEl>
                                      </p:cBhvr>
                                      <p:to x="100000" y="100000"/>
                                    </p:animScale>
                                    <p:animScale>
                                      <p:cBhvr>
                                        <p:cTn id="80" dur="26">
                                          <p:stCondLst>
                                            <p:cond delay="1312"/>
                                          </p:stCondLst>
                                        </p:cTn>
                                        <p:tgtEl>
                                          <p:spTgt spid="15"/>
                                        </p:tgtEl>
                                      </p:cBhvr>
                                      <p:to x="100000" y="80000"/>
                                    </p:animScale>
                                    <p:animScale>
                                      <p:cBhvr>
                                        <p:cTn id="81" dur="166" decel="50000">
                                          <p:stCondLst>
                                            <p:cond delay="1338"/>
                                          </p:stCondLst>
                                        </p:cTn>
                                        <p:tgtEl>
                                          <p:spTgt spid="15"/>
                                        </p:tgtEl>
                                      </p:cBhvr>
                                      <p:to x="100000" y="100000"/>
                                    </p:animScale>
                                    <p:animScale>
                                      <p:cBhvr>
                                        <p:cTn id="82" dur="26">
                                          <p:stCondLst>
                                            <p:cond delay="1642"/>
                                          </p:stCondLst>
                                        </p:cTn>
                                        <p:tgtEl>
                                          <p:spTgt spid="15"/>
                                        </p:tgtEl>
                                      </p:cBhvr>
                                      <p:to x="100000" y="90000"/>
                                    </p:animScale>
                                    <p:animScale>
                                      <p:cBhvr>
                                        <p:cTn id="83" dur="166" decel="50000">
                                          <p:stCondLst>
                                            <p:cond delay="1668"/>
                                          </p:stCondLst>
                                        </p:cTn>
                                        <p:tgtEl>
                                          <p:spTgt spid="15"/>
                                        </p:tgtEl>
                                      </p:cBhvr>
                                      <p:to x="100000" y="100000"/>
                                    </p:animScale>
                                    <p:animScale>
                                      <p:cBhvr>
                                        <p:cTn id="84" dur="26">
                                          <p:stCondLst>
                                            <p:cond delay="1808"/>
                                          </p:stCondLst>
                                        </p:cTn>
                                        <p:tgtEl>
                                          <p:spTgt spid="15"/>
                                        </p:tgtEl>
                                      </p:cBhvr>
                                      <p:to x="100000" y="95000"/>
                                    </p:animScale>
                                    <p:animScale>
                                      <p:cBhvr>
                                        <p:cTn id="85" dur="166" decel="50000">
                                          <p:stCondLst>
                                            <p:cond delay="1834"/>
                                          </p:stCondLst>
                                        </p:cTn>
                                        <p:tgtEl>
                                          <p:spTgt spid="15"/>
                                        </p:tgtEl>
                                      </p:cBhvr>
                                      <p:to x="100000" y="100000"/>
                                    </p:animScale>
                                  </p:childTnLst>
                                </p:cTn>
                              </p:par>
                              <p:par>
                                <p:cTn id="86" presetID="26" presetClass="entr" presetSubtype="0" fill="hold" nodeType="with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down)">
                                      <p:cBhvr>
                                        <p:cTn id="88" dur="580">
                                          <p:stCondLst>
                                            <p:cond delay="0"/>
                                          </p:stCondLst>
                                        </p:cTn>
                                        <p:tgtEl>
                                          <p:spTgt spid="21"/>
                                        </p:tgtEl>
                                      </p:cBhvr>
                                    </p:animEffect>
                                    <p:anim calcmode="lin" valueType="num">
                                      <p:cBhvr>
                                        <p:cTn id="89"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0"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91"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92"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93"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94" dur="26">
                                          <p:stCondLst>
                                            <p:cond delay="650"/>
                                          </p:stCondLst>
                                        </p:cTn>
                                        <p:tgtEl>
                                          <p:spTgt spid="21"/>
                                        </p:tgtEl>
                                      </p:cBhvr>
                                      <p:to x="100000" y="60000"/>
                                    </p:animScale>
                                    <p:animScale>
                                      <p:cBhvr>
                                        <p:cTn id="95" dur="166" decel="50000">
                                          <p:stCondLst>
                                            <p:cond delay="676"/>
                                          </p:stCondLst>
                                        </p:cTn>
                                        <p:tgtEl>
                                          <p:spTgt spid="21"/>
                                        </p:tgtEl>
                                      </p:cBhvr>
                                      <p:to x="100000" y="100000"/>
                                    </p:animScale>
                                    <p:animScale>
                                      <p:cBhvr>
                                        <p:cTn id="96" dur="26">
                                          <p:stCondLst>
                                            <p:cond delay="1312"/>
                                          </p:stCondLst>
                                        </p:cTn>
                                        <p:tgtEl>
                                          <p:spTgt spid="21"/>
                                        </p:tgtEl>
                                      </p:cBhvr>
                                      <p:to x="100000" y="80000"/>
                                    </p:animScale>
                                    <p:animScale>
                                      <p:cBhvr>
                                        <p:cTn id="97" dur="166" decel="50000">
                                          <p:stCondLst>
                                            <p:cond delay="1338"/>
                                          </p:stCondLst>
                                        </p:cTn>
                                        <p:tgtEl>
                                          <p:spTgt spid="21"/>
                                        </p:tgtEl>
                                      </p:cBhvr>
                                      <p:to x="100000" y="100000"/>
                                    </p:animScale>
                                    <p:animScale>
                                      <p:cBhvr>
                                        <p:cTn id="98" dur="26">
                                          <p:stCondLst>
                                            <p:cond delay="1642"/>
                                          </p:stCondLst>
                                        </p:cTn>
                                        <p:tgtEl>
                                          <p:spTgt spid="21"/>
                                        </p:tgtEl>
                                      </p:cBhvr>
                                      <p:to x="100000" y="90000"/>
                                    </p:animScale>
                                    <p:animScale>
                                      <p:cBhvr>
                                        <p:cTn id="99" dur="166" decel="50000">
                                          <p:stCondLst>
                                            <p:cond delay="1668"/>
                                          </p:stCondLst>
                                        </p:cTn>
                                        <p:tgtEl>
                                          <p:spTgt spid="21"/>
                                        </p:tgtEl>
                                      </p:cBhvr>
                                      <p:to x="100000" y="100000"/>
                                    </p:animScale>
                                    <p:animScale>
                                      <p:cBhvr>
                                        <p:cTn id="100" dur="26">
                                          <p:stCondLst>
                                            <p:cond delay="1808"/>
                                          </p:stCondLst>
                                        </p:cTn>
                                        <p:tgtEl>
                                          <p:spTgt spid="21"/>
                                        </p:tgtEl>
                                      </p:cBhvr>
                                      <p:to x="100000" y="95000"/>
                                    </p:animScale>
                                    <p:animScale>
                                      <p:cBhvr>
                                        <p:cTn id="101" dur="166" decel="50000">
                                          <p:stCondLst>
                                            <p:cond delay="1834"/>
                                          </p:stCondLst>
                                        </p:cTn>
                                        <p:tgtEl>
                                          <p:spTgt spid="21"/>
                                        </p:tgtEl>
                                      </p:cBhvr>
                                      <p:to x="100000" y="100000"/>
                                    </p:animScale>
                                  </p:childTnLst>
                                </p:cTn>
                              </p:par>
                              <p:par>
                                <p:cTn id="102" presetID="26" presetClass="entr" presetSubtype="0" fill="hold" nodeType="withEffect">
                                  <p:stCondLst>
                                    <p:cond delay="0"/>
                                  </p:stCondLst>
                                  <p:childTnLst>
                                    <p:set>
                                      <p:cBhvr>
                                        <p:cTn id="103" dur="1" fill="hold">
                                          <p:stCondLst>
                                            <p:cond delay="0"/>
                                          </p:stCondLst>
                                        </p:cTn>
                                        <p:tgtEl>
                                          <p:spTgt spid="14"/>
                                        </p:tgtEl>
                                        <p:attrNameLst>
                                          <p:attrName>style.visibility</p:attrName>
                                        </p:attrNameLst>
                                      </p:cBhvr>
                                      <p:to>
                                        <p:strVal val="visible"/>
                                      </p:to>
                                    </p:set>
                                    <p:animEffect transition="in" filter="wipe(down)">
                                      <p:cBhvr>
                                        <p:cTn id="104" dur="580">
                                          <p:stCondLst>
                                            <p:cond delay="0"/>
                                          </p:stCondLst>
                                        </p:cTn>
                                        <p:tgtEl>
                                          <p:spTgt spid="14"/>
                                        </p:tgtEl>
                                      </p:cBhvr>
                                    </p:animEffect>
                                    <p:anim calcmode="lin" valueType="num">
                                      <p:cBhvr>
                                        <p:cTn id="10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10" dur="26">
                                          <p:stCondLst>
                                            <p:cond delay="650"/>
                                          </p:stCondLst>
                                        </p:cTn>
                                        <p:tgtEl>
                                          <p:spTgt spid="14"/>
                                        </p:tgtEl>
                                      </p:cBhvr>
                                      <p:to x="100000" y="60000"/>
                                    </p:animScale>
                                    <p:animScale>
                                      <p:cBhvr>
                                        <p:cTn id="111" dur="166" decel="50000">
                                          <p:stCondLst>
                                            <p:cond delay="676"/>
                                          </p:stCondLst>
                                        </p:cTn>
                                        <p:tgtEl>
                                          <p:spTgt spid="14"/>
                                        </p:tgtEl>
                                      </p:cBhvr>
                                      <p:to x="100000" y="100000"/>
                                    </p:animScale>
                                    <p:animScale>
                                      <p:cBhvr>
                                        <p:cTn id="112" dur="26">
                                          <p:stCondLst>
                                            <p:cond delay="1312"/>
                                          </p:stCondLst>
                                        </p:cTn>
                                        <p:tgtEl>
                                          <p:spTgt spid="14"/>
                                        </p:tgtEl>
                                      </p:cBhvr>
                                      <p:to x="100000" y="80000"/>
                                    </p:animScale>
                                    <p:animScale>
                                      <p:cBhvr>
                                        <p:cTn id="113" dur="166" decel="50000">
                                          <p:stCondLst>
                                            <p:cond delay="1338"/>
                                          </p:stCondLst>
                                        </p:cTn>
                                        <p:tgtEl>
                                          <p:spTgt spid="14"/>
                                        </p:tgtEl>
                                      </p:cBhvr>
                                      <p:to x="100000" y="100000"/>
                                    </p:animScale>
                                    <p:animScale>
                                      <p:cBhvr>
                                        <p:cTn id="114" dur="26">
                                          <p:stCondLst>
                                            <p:cond delay="1642"/>
                                          </p:stCondLst>
                                        </p:cTn>
                                        <p:tgtEl>
                                          <p:spTgt spid="14"/>
                                        </p:tgtEl>
                                      </p:cBhvr>
                                      <p:to x="100000" y="90000"/>
                                    </p:animScale>
                                    <p:animScale>
                                      <p:cBhvr>
                                        <p:cTn id="115" dur="166" decel="50000">
                                          <p:stCondLst>
                                            <p:cond delay="1668"/>
                                          </p:stCondLst>
                                        </p:cTn>
                                        <p:tgtEl>
                                          <p:spTgt spid="14"/>
                                        </p:tgtEl>
                                      </p:cBhvr>
                                      <p:to x="100000" y="100000"/>
                                    </p:animScale>
                                    <p:animScale>
                                      <p:cBhvr>
                                        <p:cTn id="116" dur="26">
                                          <p:stCondLst>
                                            <p:cond delay="1808"/>
                                          </p:stCondLst>
                                        </p:cTn>
                                        <p:tgtEl>
                                          <p:spTgt spid="14"/>
                                        </p:tgtEl>
                                      </p:cBhvr>
                                      <p:to x="100000" y="95000"/>
                                    </p:animScale>
                                    <p:animScale>
                                      <p:cBhvr>
                                        <p:cTn id="117" dur="166" decel="50000">
                                          <p:stCondLst>
                                            <p:cond delay="1834"/>
                                          </p:stCondLst>
                                        </p:cTn>
                                        <p:tgtEl>
                                          <p:spTgt spid="14"/>
                                        </p:tgtEl>
                                      </p:cBhvr>
                                      <p:to x="100000" y="100000"/>
                                    </p:animScale>
                                  </p:childTnLst>
                                </p:cTn>
                              </p:par>
                              <p:par>
                                <p:cTn id="118" presetID="26" presetClass="entr" presetSubtype="0" fill="hold" nodeType="with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wipe(down)">
                                      <p:cBhvr>
                                        <p:cTn id="120" dur="580">
                                          <p:stCondLst>
                                            <p:cond delay="0"/>
                                          </p:stCondLst>
                                        </p:cTn>
                                        <p:tgtEl>
                                          <p:spTgt spid="20"/>
                                        </p:tgtEl>
                                      </p:cBhvr>
                                    </p:animEffect>
                                    <p:anim calcmode="lin" valueType="num">
                                      <p:cBhvr>
                                        <p:cTn id="12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2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2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2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26" dur="26">
                                          <p:stCondLst>
                                            <p:cond delay="650"/>
                                          </p:stCondLst>
                                        </p:cTn>
                                        <p:tgtEl>
                                          <p:spTgt spid="20"/>
                                        </p:tgtEl>
                                      </p:cBhvr>
                                      <p:to x="100000" y="60000"/>
                                    </p:animScale>
                                    <p:animScale>
                                      <p:cBhvr>
                                        <p:cTn id="127" dur="166" decel="50000">
                                          <p:stCondLst>
                                            <p:cond delay="676"/>
                                          </p:stCondLst>
                                        </p:cTn>
                                        <p:tgtEl>
                                          <p:spTgt spid="20"/>
                                        </p:tgtEl>
                                      </p:cBhvr>
                                      <p:to x="100000" y="100000"/>
                                    </p:animScale>
                                    <p:animScale>
                                      <p:cBhvr>
                                        <p:cTn id="128" dur="26">
                                          <p:stCondLst>
                                            <p:cond delay="1312"/>
                                          </p:stCondLst>
                                        </p:cTn>
                                        <p:tgtEl>
                                          <p:spTgt spid="20"/>
                                        </p:tgtEl>
                                      </p:cBhvr>
                                      <p:to x="100000" y="80000"/>
                                    </p:animScale>
                                    <p:animScale>
                                      <p:cBhvr>
                                        <p:cTn id="129" dur="166" decel="50000">
                                          <p:stCondLst>
                                            <p:cond delay="1338"/>
                                          </p:stCondLst>
                                        </p:cTn>
                                        <p:tgtEl>
                                          <p:spTgt spid="20"/>
                                        </p:tgtEl>
                                      </p:cBhvr>
                                      <p:to x="100000" y="100000"/>
                                    </p:animScale>
                                    <p:animScale>
                                      <p:cBhvr>
                                        <p:cTn id="130" dur="26">
                                          <p:stCondLst>
                                            <p:cond delay="1642"/>
                                          </p:stCondLst>
                                        </p:cTn>
                                        <p:tgtEl>
                                          <p:spTgt spid="20"/>
                                        </p:tgtEl>
                                      </p:cBhvr>
                                      <p:to x="100000" y="90000"/>
                                    </p:animScale>
                                    <p:animScale>
                                      <p:cBhvr>
                                        <p:cTn id="131" dur="166" decel="50000">
                                          <p:stCondLst>
                                            <p:cond delay="1668"/>
                                          </p:stCondLst>
                                        </p:cTn>
                                        <p:tgtEl>
                                          <p:spTgt spid="20"/>
                                        </p:tgtEl>
                                      </p:cBhvr>
                                      <p:to x="100000" y="100000"/>
                                    </p:animScale>
                                    <p:animScale>
                                      <p:cBhvr>
                                        <p:cTn id="132" dur="26">
                                          <p:stCondLst>
                                            <p:cond delay="1808"/>
                                          </p:stCondLst>
                                        </p:cTn>
                                        <p:tgtEl>
                                          <p:spTgt spid="20"/>
                                        </p:tgtEl>
                                      </p:cBhvr>
                                      <p:to x="100000" y="95000"/>
                                    </p:animScale>
                                    <p:animScale>
                                      <p:cBhvr>
                                        <p:cTn id="133" dur="166" decel="50000">
                                          <p:stCondLst>
                                            <p:cond delay="1834"/>
                                          </p:stCondLst>
                                        </p:cTn>
                                        <p:tgtEl>
                                          <p:spTgt spid="20"/>
                                        </p:tgtEl>
                                      </p:cBhvr>
                                      <p:to x="100000" y="100000"/>
                                    </p:animScale>
                                  </p:childTnLst>
                                </p:cTn>
                              </p:par>
                              <p:par>
                                <p:cTn id="134" presetID="26" presetClass="entr" presetSubtype="0" fill="hold" nodeType="withEffect">
                                  <p:stCondLst>
                                    <p:cond delay="0"/>
                                  </p:stCondLst>
                                  <p:childTnLst>
                                    <p:set>
                                      <p:cBhvr>
                                        <p:cTn id="135" dur="1" fill="hold">
                                          <p:stCondLst>
                                            <p:cond delay="0"/>
                                          </p:stCondLst>
                                        </p:cTn>
                                        <p:tgtEl>
                                          <p:spTgt spid="16"/>
                                        </p:tgtEl>
                                        <p:attrNameLst>
                                          <p:attrName>style.visibility</p:attrName>
                                        </p:attrNameLst>
                                      </p:cBhvr>
                                      <p:to>
                                        <p:strVal val="visible"/>
                                      </p:to>
                                    </p:set>
                                    <p:animEffect transition="in" filter="wipe(down)">
                                      <p:cBhvr>
                                        <p:cTn id="136" dur="580">
                                          <p:stCondLst>
                                            <p:cond delay="0"/>
                                          </p:stCondLst>
                                        </p:cTn>
                                        <p:tgtEl>
                                          <p:spTgt spid="16"/>
                                        </p:tgtEl>
                                      </p:cBhvr>
                                    </p:animEffect>
                                    <p:anim calcmode="lin" valueType="num">
                                      <p:cBhvr>
                                        <p:cTn id="13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3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3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4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4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42" dur="26">
                                          <p:stCondLst>
                                            <p:cond delay="650"/>
                                          </p:stCondLst>
                                        </p:cTn>
                                        <p:tgtEl>
                                          <p:spTgt spid="16"/>
                                        </p:tgtEl>
                                      </p:cBhvr>
                                      <p:to x="100000" y="60000"/>
                                    </p:animScale>
                                    <p:animScale>
                                      <p:cBhvr>
                                        <p:cTn id="143" dur="166" decel="50000">
                                          <p:stCondLst>
                                            <p:cond delay="676"/>
                                          </p:stCondLst>
                                        </p:cTn>
                                        <p:tgtEl>
                                          <p:spTgt spid="16"/>
                                        </p:tgtEl>
                                      </p:cBhvr>
                                      <p:to x="100000" y="100000"/>
                                    </p:animScale>
                                    <p:animScale>
                                      <p:cBhvr>
                                        <p:cTn id="144" dur="26">
                                          <p:stCondLst>
                                            <p:cond delay="1312"/>
                                          </p:stCondLst>
                                        </p:cTn>
                                        <p:tgtEl>
                                          <p:spTgt spid="16"/>
                                        </p:tgtEl>
                                      </p:cBhvr>
                                      <p:to x="100000" y="80000"/>
                                    </p:animScale>
                                    <p:animScale>
                                      <p:cBhvr>
                                        <p:cTn id="145" dur="166" decel="50000">
                                          <p:stCondLst>
                                            <p:cond delay="1338"/>
                                          </p:stCondLst>
                                        </p:cTn>
                                        <p:tgtEl>
                                          <p:spTgt spid="16"/>
                                        </p:tgtEl>
                                      </p:cBhvr>
                                      <p:to x="100000" y="100000"/>
                                    </p:animScale>
                                    <p:animScale>
                                      <p:cBhvr>
                                        <p:cTn id="146" dur="26">
                                          <p:stCondLst>
                                            <p:cond delay="1642"/>
                                          </p:stCondLst>
                                        </p:cTn>
                                        <p:tgtEl>
                                          <p:spTgt spid="16"/>
                                        </p:tgtEl>
                                      </p:cBhvr>
                                      <p:to x="100000" y="90000"/>
                                    </p:animScale>
                                    <p:animScale>
                                      <p:cBhvr>
                                        <p:cTn id="147" dur="166" decel="50000">
                                          <p:stCondLst>
                                            <p:cond delay="1668"/>
                                          </p:stCondLst>
                                        </p:cTn>
                                        <p:tgtEl>
                                          <p:spTgt spid="16"/>
                                        </p:tgtEl>
                                      </p:cBhvr>
                                      <p:to x="100000" y="100000"/>
                                    </p:animScale>
                                    <p:animScale>
                                      <p:cBhvr>
                                        <p:cTn id="148" dur="26">
                                          <p:stCondLst>
                                            <p:cond delay="1808"/>
                                          </p:stCondLst>
                                        </p:cTn>
                                        <p:tgtEl>
                                          <p:spTgt spid="16"/>
                                        </p:tgtEl>
                                      </p:cBhvr>
                                      <p:to x="100000" y="95000"/>
                                    </p:animScale>
                                    <p:animScale>
                                      <p:cBhvr>
                                        <p:cTn id="149"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00200" y="1371601"/>
            <a:ext cx="8991600" cy="4847481"/>
          </a:xfrm>
          <a:prstGeom prst="rect">
            <a:avLst/>
          </a:prstGeom>
        </p:spPr>
        <p:txBody>
          <a:bodyPr wrap="square">
            <a:spAutoFit/>
          </a:bodyPr>
          <a:lstStyle/>
          <a:p>
            <a:pPr>
              <a:lnSpc>
                <a:spcPct val="150000"/>
              </a:lnSpc>
            </a:pPr>
            <a:r>
              <a:rPr lang="en-US" b="1" dirty="0">
                <a:solidFill>
                  <a:srgbClr val="000000"/>
                </a:solidFill>
              </a:rPr>
              <a:t>AFI 10-414: Requesting &amp; Employing Deployable Comm Resources in Peacetime</a:t>
            </a:r>
          </a:p>
          <a:p>
            <a:pPr marL="457200">
              <a:lnSpc>
                <a:spcPct val="150000"/>
              </a:lnSpc>
            </a:pPr>
            <a:r>
              <a:rPr lang="en-US" sz="1200" dirty="0">
                <a:solidFill>
                  <a:srgbClr val="000000"/>
                </a:solidFill>
              </a:rPr>
              <a:t>	</a:t>
            </a:r>
            <a:r>
              <a:rPr lang="en-US" sz="1400" dirty="0">
                <a:solidFill>
                  <a:srgbClr val="000000"/>
                </a:solidFill>
              </a:rPr>
              <a:t>1. Deployable communications resources are primarily wartime assets. </a:t>
            </a:r>
            <a:r>
              <a:rPr lang="en-US" sz="1400" dirty="0">
                <a:solidFill>
                  <a:srgbClr val="000000"/>
                </a:solidFill>
                <a:highlight>
                  <a:srgbClr val="FFFF00"/>
                </a:highlight>
              </a:rPr>
              <a:t>However, MAJCOMs, wings, and units may request temporary use of these resources during peacetime</a:t>
            </a:r>
            <a:r>
              <a:rPr lang="en-US" sz="1400" dirty="0">
                <a:solidFill>
                  <a:srgbClr val="000000"/>
                </a:solidFill>
              </a:rPr>
              <a:t>. An example request would be for an exercise or training to meet wartime mission set. </a:t>
            </a:r>
          </a:p>
          <a:p>
            <a:pPr>
              <a:lnSpc>
                <a:spcPct val="150000"/>
              </a:lnSpc>
            </a:pPr>
            <a:endParaRPr lang="en-US" sz="1200" dirty="0">
              <a:solidFill>
                <a:srgbClr val="000000"/>
              </a:solidFill>
            </a:endParaRPr>
          </a:p>
          <a:p>
            <a:pPr algn="ctr">
              <a:lnSpc>
                <a:spcPct val="150000"/>
              </a:lnSpc>
            </a:pPr>
            <a:r>
              <a:rPr lang="en-US" b="1" dirty="0"/>
              <a:t>To Request Combat Comm Resources Contact:</a:t>
            </a:r>
          </a:p>
          <a:p>
            <a:pPr algn="ctr">
              <a:lnSpc>
                <a:spcPct val="150000"/>
              </a:lnSpc>
            </a:pPr>
            <a:endParaRPr lang="en-US" sz="800" b="1" dirty="0"/>
          </a:p>
          <a:p>
            <a:pPr algn="ctr">
              <a:lnSpc>
                <a:spcPct val="150000"/>
              </a:lnSpc>
            </a:pPr>
            <a:r>
              <a:rPr lang="en-US" b="1" u="sng" dirty="0"/>
              <a:t>CONUS</a:t>
            </a:r>
          </a:p>
          <a:p>
            <a:pPr algn="ctr">
              <a:lnSpc>
                <a:spcPct val="150000"/>
              </a:lnSpc>
            </a:pPr>
            <a:r>
              <a:rPr lang="en-US" dirty="0"/>
              <a:t> 5 CCG OPS Cell:  Comm (478) 926-5888 // DSN 468-5888, Opt 1 or 2</a:t>
            </a:r>
          </a:p>
          <a:p>
            <a:pPr algn="ctr">
              <a:lnSpc>
                <a:spcPct val="150000"/>
              </a:lnSpc>
            </a:pPr>
            <a:r>
              <a:rPr lang="en-US" b="1" u="sng" dirty="0"/>
              <a:t>USAFE</a:t>
            </a:r>
          </a:p>
          <a:p>
            <a:pPr algn="ctr">
              <a:lnSpc>
                <a:spcPct val="150000"/>
              </a:lnSpc>
            </a:pPr>
            <a:r>
              <a:rPr lang="en-US" dirty="0"/>
              <a:t>1 CBCS:  DSN (314) 480-1910</a:t>
            </a:r>
          </a:p>
          <a:p>
            <a:pPr algn="ctr">
              <a:lnSpc>
                <a:spcPct val="150000"/>
              </a:lnSpc>
            </a:pPr>
            <a:r>
              <a:rPr lang="en-US" b="1" u="sng" dirty="0"/>
              <a:t>PACAF</a:t>
            </a:r>
          </a:p>
          <a:p>
            <a:pPr algn="ctr">
              <a:lnSpc>
                <a:spcPct val="150000"/>
              </a:lnSpc>
            </a:pPr>
            <a:r>
              <a:rPr lang="en-US" dirty="0"/>
              <a:t>644 CBCS:  DSN (315) 362-6146 / 6130</a:t>
            </a:r>
          </a:p>
        </p:txBody>
      </p:sp>
      <p:sp>
        <p:nvSpPr>
          <p:cNvPr id="6" name="Title 2"/>
          <p:cNvSpPr>
            <a:spLocks noGrp="1"/>
          </p:cNvSpPr>
          <p:nvPr>
            <p:ph type="title"/>
          </p:nvPr>
        </p:nvSpPr>
        <p:spPr>
          <a:xfrm>
            <a:off x="2438400" y="76541"/>
            <a:ext cx="7143750" cy="1143000"/>
          </a:xfrm>
        </p:spPr>
        <p:txBody>
          <a:bodyPr/>
          <a:lstStyle/>
          <a:p>
            <a:pPr algn="ctr"/>
            <a:r>
              <a:rPr lang="en-US" sz="3200" dirty="0"/>
              <a:t>WHO can request</a:t>
            </a:r>
            <a:br>
              <a:rPr lang="en-US" sz="3200" dirty="0"/>
            </a:br>
            <a:r>
              <a:rPr lang="en-US" sz="3200" dirty="0"/>
              <a:t>deployable comm?</a:t>
            </a:r>
          </a:p>
        </p:txBody>
      </p:sp>
    </p:spTree>
    <p:extLst>
      <p:ext uri="{BB962C8B-B14F-4D97-AF65-F5344CB8AC3E}">
        <p14:creationId xmlns:p14="http://schemas.microsoft.com/office/powerpoint/2010/main" val="429271077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2"/>
          <p:cNvSpPr txBox="1">
            <a:spLocks noChangeArrowheads="1"/>
          </p:cNvSpPr>
          <p:nvPr/>
        </p:nvSpPr>
        <p:spPr bwMode="auto">
          <a:xfrm>
            <a:off x="980660" y="1828801"/>
            <a:ext cx="4038600" cy="378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457200" indent="-45720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1pPr>
            <a:lvl2pPr marL="800100" indent="-34290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9pPr>
          </a:lstStyle>
          <a:p>
            <a:pPr>
              <a:lnSpc>
                <a:spcPct val="150000"/>
              </a:lnSpc>
              <a:spcBef>
                <a:spcPts val="700"/>
              </a:spcBef>
              <a:buClr>
                <a:srgbClr val="0070C0"/>
              </a:buClr>
              <a:buFont typeface="Wingdings" panose="05000000000000000000" pitchFamily="2" charset="2"/>
              <a:buChar char="§"/>
            </a:pPr>
            <a:r>
              <a:rPr lang="en-US" altLang="en-US" b="1" dirty="0">
                <a:solidFill>
                  <a:schemeClr val="tx1"/>
                </a:solidFill>
                <a:latin typeface="Arial" pitchFamily="34" charset="0"/>
                <a:cs typeface="Arial" pitchFamily="34" charset="0"/>
              </a:rPr>
              <a:t>Mission</a:t>
            </a:r>
          </a:p>
          <a:p>
            <a:pPr>
              <a:lnSpc>
                <a:spcPct val="150000"/>
              </a:lnSpc>
              <a:spcBef>
                <a:spcPts val="700"/>
              </a:spcBef>
              <a:buClr>
                <a:srgbClr val="0070C0"/>
              </a:buClr>
              <a:buFont typeface="Wingdings" panose="05000000000000000000" pitchFamily="2" charset="2"/>
              <a:buChar char="§"/>
            </a:pPr>
            <a:r>
              <a:rPr lang="en-US" altLang="en-US" b="1" dirty="0">
                <a:solidFill>
                  <a:schemeClr val="tx1"/>
                </a:solidFill>
                <a:latin typeface="Arial" pitchFamily="34" charset="0"/>
                <a:cs typeface="Arial" pitchFamily="34" charset="0"/>
              </a:rPr>
              <a:t>Customers</a:t>
            </a:r>
          </a:p>
          <a:p>
            <a:pPr>
              <a:lnSpc>
                <a:spcPct val="150000"/>
              </a:lnSpc>
              <a:spcBef>
                <a:spcPts val="700"/>
              </a:spcBef>
              <a:buClr>
                <a:srgbClr val="0070C0"/>
              </a:buClr>
              <a:buFont typeface="Wingdings" panose="05000000000000000000" pitchFamily="2" charset="2"/>
              <a:buChar char="§"/>
            </a:pPr>
            <a:r>
              <a:rPr lang="en-US" altLang="en-US" b="1" dirty="0">
                <a:solidFill>
                  <a:schemeClr val="tx1"/>
                </a:solidFill>
                <a:latin typeface="Arial" pitchFamily="34" charset="0"/>
                <a:cs typeface="Arial" pitchFamily="34" charset="0"/>
              </a:rPr>
              <a:t>Benefits</a:t>
            </a:r>
          </a:p>
          <a:p>
            <a:pPr>
              <a:lnSpc>
                <a:spcPct val="150000"/>
              </a:lnSpc>
              <a:spcBef>
                <a:spcPts val="700"/>
              </a:spcBef>
              <a:buClr>
                <a:srgbClr val="0070C0"/>
              </a:buClr>
              <a:buFont typeface="Wingdings" panose="05000000000000000000" pitchFamily="2" charset="2"/>
              <a:buChar char="§"/>
            </a:pPr>
            <a:r>
              <a:rPr lang="en-US" altLang="en-US" b="1" dirty="0">
                <a:solidFill>
                  <a:schemeClr val="tx1"/>
                </a:solidFill>
                <a:latin typeface="Arial" pitchFamily="34" charset="0"/>
                <a:cs typeface="Arial" pitchFamily="34" charset="0"/>
              </a:rPr>
              <a:t>Capabilities</a:t>
            </a:r>
          </a:p>
          <a:p>
            <a:pPr>
              <a:lnSpc>
                <a:spcPct val="150000"/>
              </a:lnSpc>
              <a:spcBef>
                <a:spcPts val="700"/>
              </a:spcBef>
              <a:buClr>
                <a:srgbClr val="0070C0"/>
              </a:buClr>
              <a:buFont typeface="Wingdings" panose="05000000000000000000" pitchFamily="2" charset="2"/>
              <a:buChar char="§"/>
            </a:pPr>
            <a:r>
              <a:rPr lang="en-US" altLang="en-US" b="1" dirty="0">
                <a:solidFill>
                  <a:schemeClr val="tx1"/>
                </a:solidFill>
                <a:latin typeface="Arial" pitchFamily="34" charset="0"/>
                <a:cs typeface="Arial" pitchFamily="34" charset="0"/>
              </a:rPr>
              <a:t>Experienced Personnel</a:t>
            </a:r>
          </a:p>
          <a:p>
            <a:pPr>
              <a:lnSpc>
                <a:spcPct val="150000"/>
              </a:lnSpc>
              <a:spcBef>
                <a:spcPts val="700"/>
              </a:spcBef>
              <a:buClr>
                <a:srgbClr val="0070C0"/>
              </a:buClr>
              <a:buFont typeface="Wingdings" panose="05000000000000000000" pitchFamily="2" charset="2"/>
              <a:buChar char="§"/>
            </a:pPr>
            <a:r>
              <a:rPr lang="en-US" altLang="en-US" b="1" dirty="0">
                <a:solidFill>
                  <a:schemeClr val="tx1"/>
                </a:solidFill>
                <a:latin typeface="Arial" pitchFamily="34" charset="0"/>
                <a:cs typeface="Arial" pitchFamily="34" charset="0"/>
              </a:rPr>
              <a:t>Contact Information</a:t>
            </a:r>
          </a:p>
        </p:txBody>
      </p:sp>
      <p:sp>
        <p:nvSpPr>
          <p:cNvPr id="2" name="Text Box 7"/>
          <p:cNvSpPr txBox="1">
            <a:spLocks noChangeArrowheads="1"/>
          </p:cNvSpPr>
          <p:nvPr/>
        </p:nvSpPr>
        <p:spPr bwMode="auto">
          <a:xfrm>
            <a:off x="1524000" y="228600"/>
            <a:ext cx="9131300" cy="648512"/>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Hammer ACE</a:t>
            </a:r>
          </a:p>
        </p:txBody>
      </p:sp>
      <p:pic>
        <p:nvPicPr>
          <p:cNvPr id="8"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943600" y="2123468"/>
            <a:ext cx="4292600" cy="3210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305500538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7800" y="4621668"/>
            <a:ext cx="2590800" cy="1718172"/>
          </a:xfrm>
          <a:prstGeom prst="rect">
            <a:avLst/>
          </a:prstGeom>
        </p:spPr>
      </p:pic>
      <p:sp>
        <p:nvSpPr>
          <p:cNvPr id="28675" name="Text Box 2"/>
          <p:cNvSpPr txBox="1">
            <a:spLocks noChangeArrowheads="1"/>
          </p:cNvSpPr>
          <p:nvPr/>
        </p:nvSpPr>
        <p:spPr bwMode="auto">
          <a:xfrm>
            <a:off x="345440" y="1467554"/>
            <a:ext cx="8557260"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841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Times New Roman" pitchFamily="18" charset="0"/>
                <a:ea typeface="Microsoft YaHei" pitchFamily="34" charset="-122"/>
              </a:defRPr>
            </a:lvl9pPr>
          </a:lstStyle>
          <a:p>
            <a:pPr marL="342900" indent="-342900">
              <a:spcBef>
                <a:spcPts val="700"/>
              </a:spcBef>
              <a:buClr>
                <a:srgbClr val="0070C0"/>
              </a:buClr>
              <a:buFont typeface="Wingdings" panose="05000000000000000000" pitchFamily="2" charset="2"/>
              <a:buChar char="§"/>
            </a:pPr>
            <a:r>
              <a:rPr lang="en-US" altLang="en-US" b="1" dirty="0">
                <a:solidFill>
                  <a:schemeClr val="tx1"/>
                </a:solidFill>
                <a:latin typeface="Arial" pitchFamily="34" charset="0"/>
                <a:cs typeface="Arial" pitchFamily="34" charset="0"/>
              </a:rPr>
              <a:t>Rapidly provide </a:t>
            </a:r>
            <a:r>
              <a:rPr lang="en-US" altLang="en-US" b="1" u="sng" dirty="0">
                <a:solidFill>
                  <a:schemeClr val="tx1"/>
                </a:solidFill>
                <a:latin typeface="Arial" pitchFamily="34" charset="0"/>
                <a:cs typeface="Arial" pitchFamily="34" charset="0"/>
              </a:rPr>
              <a:t>emergency initial secure comms</a:t>
            </a:r>
            <a:r>
              <a:rPr lang="en-US" altLang="en-US" b="1" dirty="0">
                <a:solidFill>
                  <a:schemeClr val="tx1"/>
                </a:solidFill>
                <a:latin typeface="Arial" pitchFamily="34" charset="0"/>
                <a:cs typeface="Arial" pitchFamily="34" charset="0"/>
              </a:rPr>
              <a:t>, deployable worldwide ISO:</a:t>
            </a:r>
          </a:p>
          <a:p>
            <a:pPr marL="515937" lvl="1"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CBRNE</a:t>
            </a:r>
          </a:p>
          <a:p>
            <a:pPr marL="515937" lvl="1" indent="-342900">
              <a:spcBef>
                <a:spcPts val="700"/>
              </a:spcBef>
              <a:buClr>
                <a:srgbClr val="0070C0"/>
              </a:buClr>
              <a:buFont typeface="Wingdings" panose="05000000000000000000" pitchFamily="2" charset="2"/>
              <a:buChar char="§"/>
            </a:pPr>
            <a:r>
              <a:rPr lang="en-US" altLang="en-US" sz="2000" b="1" dirty="0">
                <a:solidFill>
                  <a:schemeClr val="tx1"/>
                </a:solidFill>
                <a:highlight>
                  <a:srgbClr val="FFFF00"/>
                </a:highlight>
                <a:latin typeface="Arial" pitchFamily="34" charset="0"/>
                <a:cs typeface="Arial" pitchFamily="34" charset="0"/>
              </a:rPr>
              <a:t>Aircraft mishaps </a:t>
            </a:r>
          </a:p>
          <a:p>
            <a:pPr marL="515937" lvl="1"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Civil </a:t>
            </a:r>
            <a:r>
              <a:rPr lang="en-US" altLang="en-US" sz="2000" b="1" dirty="0" err="1">
                <a:solidFill>
                  <a:schemeClr val="tx1"/>
                </a:solidFill>
                <a:latin typeface="Arial" pitchFamily="34" charset="0"/>
                <a:cs typeface="Arial" pitchFamily="34" charset="0"/>
              </a:rPr>
              <a:t>Spt</a:t>
            </a:r>
            <a:r>
              <a:rPr lang="en-US" altLang="en-US" sz="2000" b="1" dirty="0">
                <a:solidFill>
                  <a:schemeClr val="tx1"/>
                </a:solidFill>
                <a:latin typeface="Arial" pitchFamily="34" charset="0"/>
                <a:cs typeface="Arial" pitchFamily="34" charset="0"/>
              </a:rPr>
              <a:t> / Crisis </a:t>
            </a:r>
            <a:r>
              <a:rPr lang="en-US" altLang="en-US" sz="2000" b="1" dirty="0" err="1">
                <a:solidFill>
                  <a:schemeClr val="tx1"/>
                </a:solidFill>
                <a:latin typeface="Arial" pitchFamily="34" charset="0"/>
                <a:cs typeface="Arial" pitchFamily="34" charset="0"/>
              </a:rPr>
              <a:t>Mgmt</a:t>
            </a:r>
            <a:endParaRPr lang="en-US" altLang="en-US" sz="2000" b="1" dirty="0">
              <a:solidFill>
                <a:schemeClr val="tx1"/>
              </a:solidFill>
              <a:latin typeface="Arial" pitchFamily="34" charset="0"/>
              <a:cs typeface="Arial" pitchFamily="34" charset="0"/>
            </a:endParaRPr>
          </a:p>
          <a:p>
            <a:pPr marL="973137" lvl="2" indent="-342900">
              <a:spcBef>
                <a:spcPts val="700"/>
              </a:spcBef>
              <a:buClr>
                <a:srgbClr val="0070C0"/>
              </a:buClr>
              <a:buFont typeface="Wingdings" panose="05000000000000000000" pitchFamily="2" charset="2"/>
              <a:buChar char="§"/>
            </a:pPr>
            <a:r>
              <a:rPr lang="en-US" altLang="en-US" sz="1800" dirty="0">
                <a:solidFill>
                  <a:schemeClr val="tx1"/>
                </a:solidFill>
                <a:latin typeface="Arial" pitchFamily="34" charset="0"/>
                <a:cs typeface="Arial" pitchFamily="34" charset="0"/>
              </a:rPr>
              <a:t>Natural Disaster</a:t>
            </a:r>
          </a:p>
          <a:p>
            <a:pPr marL="973137" lvl="2" indent="-342900">
              <a:spcBef>
                <a:spcPts val="700"/>
              </a:spcBef>
              <a:buClr>
                <a:srgbClr val="0070C0"/>
              </a:buClr>
              <a:buFont typeface="Wingdings" panose="05000000000000000000" pitchFamily="2" charset="2"/>
              <a:buChar char="§"/>
            </a:pPr>
            <a:r>
              <a:rPr lang="en-US" altLang="en-US" sz="1800" dirty="0">
                <a:solidFill>
                  <a:schemeClr val="tx1"/>
                </a:solidFill>
                <a:latin typeface="Arial" pitchFamily="34" charset="0"/>
                <a:cs typeface="Arial" pitchFamily="34" charset="0"/>
              </a:rPr>
              <a:t>Civil Relief Ops</a:t>
            </a:r>
            <a:endParaRPr lang="en-US" altLang="en-US" sz="1800" b="1" dirty="0">
              <a:solidFill>
                <a:schemeClr val="tx1"/>
              </a:solidFill>
              <a:latin typeface="Arial" pitchFamily="34" charset="0"/>
              <a:cs typeface="Arial" pitchFamily="34" charset="0"/>
            </a:endParaRPr>
          </a:p>
          <a:p>
            <a:pPr marL="515937" lvl="1" indent="-342900">
              <a:spcBef>
                <a:spcPts val="700"/>
              </a:spcBef>
              <a:buClr>
                <a:srgbClr val="0070C0"/>
              </a:buClr>
              <a:buFont typeface="Wingdings" panose="05000000000000000000" pitchFamily="2" charset="2"/>
              <a:buChar char="§"/>
            </a:pPr>
            <a:r>
              <a:rPr lang="en-US" altLang="en-US" sz="2000" b="1" dirty="0">
                <a:solidFill>
                  <a:schemeClr val="tx1"/>
                </a:solidFill>
                <a:latin typeface="Arial" pitchFamily="34" charset="0"/>
                <a:cs typeface="Arial" pitchFamily="34" charset="0"/>
              </a:rPr>
              <a:t>Other DoD / DHS Emergency Ops</a:t>
            </a:r>
          </a:p>
          <a:p>
            <a:pPr>
              <a:spcBef>
                <a:spcPts val="700"/>
              </a:spcBef>
              <a:buFont typeface="Times New Roman" pitchFamily="18" charset="0"/>
              <a:buChar char="•"/>
            </a:pPr>
            <a:endParaRPr lang="en-US" altLang="en-US" sz="2000" b="1" dirty="0">
              <a:solidFill>
                <a:schemeClr val="tx1"/>
              </a:solidFill>
              <a:latin typeface="Arial" pitchFamily="34" charset="0"/>
              <a:cs typeface="Arial" pitchFamily="34" charset="0"/>
            </a:endParaRPr>
          </a:p>
        </p:txBody>
      </p:sp>
      <p:sp>
        <p:nvSpPr>
          <p:cNvPr id="2" name="Text Box 5"/>
          <p:cNvSpPr txBox="1">
            <a:spLocks noChangeArrowheads="1"/>
          </p:cNvSpPr>
          <p:nvPr/>
        </p:nvSpPr>
        <p:spPr bwMode="auto">
          <a:xfrm>
            <a:off x="1524000" y="228601"/>
            <a:ext cx="9131300" cy="642937"/>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Mission</a:t>
            </a:r>
          </a:p>
        </p:txBody>
      </p:sp>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98208" y="3267383"/>
            <a:ext cx="2842260" cy="1761943"/>
          </a:xfrm>
          <a:prstGeom prst="rect">
            <a:avLst/>
          </a:prstGeom>
        </p:spPr>
      </p:pic>
      <p:pic>
        <p:nvPicPr>
          <p:cNvPr id="4"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80076" y="1956869"/>
            <a:ext cx="2462784" cy="1755656"/>
          </a:xfrm>
          <a:prstGeom prst="rect">
            <a:avLst/>
          </a:prstGeom>
        </p:spPr>
      </p:pic>
    </p:spTree>
    <p:extLst>
      <p:ext uri="{BB962C8B-B14F-4D97-AF65-F5344CB8AC3E}">
        <p14:creationId xmlns:p14="http://schemas.microsoft.com/office/powerpoint/2010/main" val="17299335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out)">
                                      <p:cBhvr>
                                        <p:cTn id="7" dur="2000"/>
                                        <p:tgtEl>
                                          <p:spTgt spid="4"/>
                                        </p:tgtEl>
                                      </p:cBhvr>
                                    </p:animEffect>
                                  </p:childTnLst>
                                </p:cTn>
                              </p:par>
                            </p:childTnLst>
                          </p:cTn>
                        </p:par>
                        <p:par>
                          <p:cTn id="8" fill="hold">
                            <p:stCondLst>
                              <p:cond delay="2000"/>
                            </p:stCondLst>
                            <p:childTnLst>
                              <p:par>
                                <p:cTn id="9" presetID="8"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out)">
                                      <p:cBhvr>
                                        <p:cTn id="11" dur="2000"/>
                                        <p:tgtEl>
                                          <p:spTgt spid="5"/>
                                        </p:tgtEl>
                                      </p:cBhvr>
                                    </p:animEffect>
                                  </p:childTnLst>
                                </p:cTn>
                              </p:par>
                            </p:childTnLst>
                          </p:cTn>
                        </p:par>
                        <p:par>
                          <p:cTn id="12" fill="hold">
                            <p:stCondLst>
                              <p:cond delay="4000"/>
                            </p:stCondLst>
                            <p:childTnLst>
                              <p:par>
                                <p:cTn id="13" presetID="8" presetClass="entr" presetSubtype="3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out)">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5300" y="1420304"/>
            <a:ext cx="9144000" cy="4926990"/>
          </a:xfrm>
          <a:prstGeom prst="rect">
            <a:avLst/>
          </a:prstGeom>
        </p:spPr>
        <p:txBody>
          <a:bodyPr wrap="square">
            <a:spAutoFit/>
          </a:bodyPr>
          <a:lstStyle/>
          <a:p>
            <a:pPr marL="342900" indent="-342900">
              <a:spcBef>
                <a:spcPts val="500"/>
              </a:spcBef>
              <a:buClr>
                <a:srgbClr val="0070C0"/>
              </a:buClr>
              <a:buFont typeface="Wingdings" panose="05000000000000000000" pitchFamily="2" charset="2"/>
              <a:buChar char="§"/>
            </a:pPr>
            <a:r>
              <a:rPr lang="en-US" altLang="en-US" sz="2000" b="1" dirty="0">
                <a:latin typeface="Arial" pitchFamily="34" charset="0"/>
                <a:cs typeface="Arial" pitchFamily="34" charset="0"/>
              </a:rPr>
              <a:t>Rapid Mobility (PTDO &lt; 3 </a:t>
            </a:r>
            <a:r>
              <a:rPr lang="en-US" altLang="en-US" sz="2000" b="1" dirty="0" err="1">
                <a:latin typeface="Arial" pitchFamily="34" charset="0"/>
                <a:cs typeface="Arial" pitchFamily="34" charset="0"/>
              </a:rPr>
              <a:t>hrs</a:t>
            </a:r>
            <a:r>
              <a:rPr lang="en-US" altLang="en-US" sz="2000" b="1" dirty="0">
                <a:latin typeface="Arial" pitchFamily="34" charset="0"/>
                <a:cs typeface="Arial" pitchFamily="34" charset="0"/>
              </a:rPr>
              <a:t>)</a:t>
            </a: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 Multifaceted Transportation: road haul, commercial / mil air lift</a:t>
            </a: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 Initial C2 within 30 minutes of on-scene arrival</a:t>
            </a: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 Standing C4 Authorizations (</a:t>
            </a:r>
            <a:r>
              <a:rPr lang="en-US" altLang="en-US" dirty="0" err="1">
                <a:latin typeface="Arial" pitchFamily="34" charset="0"/>
                <a:cs typeface="Arial" pitchFamily="34" charset="0"/>
              </a:rPr>
              <a:t>Freq</a:t>
            </a:r>
            <a:r>
              <a:rPr lang="en-US" altLang="en-US" dirty="0">
                <a:latin typeface="Arial" pitchFamily="34" charset="0"/>
                <a:cs typeface="Arial" pitchFamily="34" charset="0"/>
              </a:rPr>
              <a:t>, TACSAT, SATCOM)</a:t>
            </a:r>
          </a:p>
          <a:p>
            <a:pPr marL="342900" indent="-342900">
              <a:spcBef>
                <a:spcPts val="500"/>
              </a:spcBef>
              <a:buClr>
                <a:srgbClr val="0070C0"/>
              </a:buClr>
              <a:buFont typeface="Wingdings" panose="05000000000000000000" pitchFamily="2" charset="2"/>
              <a:buChar char="§"/>
            </a:pPr>
            <a:r>
              <a:rPr lang="en-US" altLang="en-US" sz="2000" b="1" dirty="0">
                <a:latin typeface="Arial" pitchFamily="34" charset="0"/>
                <a:cs typeface="Arial" pitchFamily="34" charset="0"/>
              </a:rPr>
              <a:t>Small Footprint</a:t>
            </a: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3 personnel per team / 23 pelican cases</a:t>
            </a:r>
          </a:p>
          <a:p>
            <a:pPr marL="342900" indent="-342900">
              <a:spcBef>
                <a:spcPts val="500"/>
              </a:spcBef>
              <a:buClr>
                <a:srgbClr val="0070C0"/>
              </a:buClr>
              <a:buFont typeface="Wingdings" panose="05000000000000000000" pitchFamily="2" charset="2"/>
              <a:buChar char="§"/>
            </a:pPr>
            <a:r>
              <a:rPr lang="en-US" altLang="en-US" sz="2000" b="1" dirty="0">
                <a:latin typeface="Arial" pitchFamily="34" charset="0"/>
                <a:cs typeface="Arial" pitchFamily="34" charset="0"/>
              </a:rPr>
              <a:t>Flexibility</a:t>
            </a:r>
            <a:endParaRPr lang="en-US" altLang="en-US" b="1" dirty="0">
              <a:latin typeface="Arial" pitchFamily="34" charset="0"/>
              <a:cs typeface="Arial" pitchFamily="34" charset="0"/>
            </a:endParaRP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Commercial and Military Networks</a:t>
            </a: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Tailorable to fit your needs</a:t>
            </a: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Organic power capabilities</a:t>
            </a: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Mobile C4 capabilities</a:t>
            </a: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Multiple location / terrain capable</a:t>
            </a:r>
          </a:p>
          <a:p>
            <a:pPr marL="342900" indent="-342900">
              <a:spcBef>
                <a:spcPts val="500"/>
              </a:spcBef>
              <a:buClr>
                <a:srgbClr val="0070C0"/>
              </a:buClr>
              <a:buFont typeface="Wingdings" panose="05000000000000000000" pitchFamily="2" charset="2"/>
              <a:buChar char="§"/>
            </a:pPr>
            <a:r>
              <a:rPr lang="en-US" altLang="en-US" sz="2000" b="1" dirty="0">
                <a:latin typeface="Arial" pitchFamily="34" charset="0"/>
                <a:cs typeface="Arial" pitchFamily="34" charset="0"/>
              </a:rPr>
              <a:t>Experience!</a:t>
            </a:r>
          </a:p>
          <a:p>
            <a:pPr marL="742950" lvl="1" indent="-285750">
              <a:spcBef>
                <a:spcPts val="500"/>
              </a:spcBef>
              <a:buClr>
                <a:srgbClr val="0070C0"/>
              </a:buClr>
              <a:buFont typeface="Wingdings" panose="05000000000000000000" pitchFamily="2" charset="2"/>
              <a:buChar char="§"/>
            </a:pPr>
            <a:r>
              <a:rPr lang="en-US" altLang="en-US" dirty="0">
                <a:latin typeface="Arial" pitchFamily="34" charset="0"/>
                <a:cs typeface="Arial" pitchFamily="34" charset="0"/>
              </a:rPr>
              <a:t> Continuous exercises / Continuity of mishap TTPs</a:t>
            </a:r>
          </a:p>
        </p:txBody>
      </p:sp>
      <p:sp>
        <p:nvSpPr>
          <p:cNvPr id="3" name="Text Box 5"/>
          <p:cNvSpPr txBox="1">
            <a:spLocks noChangeArrowheads="1"/>
          </p:cNvSpPr>
          <p:nvPr/>
        </p:nvSpPr>
        <p:spPr bwMode="auto">
          <a:xfrm>
            <a:off x="1524000" y="228601"/>
            <a:ext cx="9131300" cy="642937"/>
          </a:xfrm>
          <a:prstGeom prst="rect">
            <a:avLst/>
          </a:prstGeom>
          <a:noFill/>
          <a:ln w="9525">
            <a:noFill/>
            <a:round/>
            <a:headEnd/>
            <a:tailEnd/>
          </a:ln>
          <a:effectLst/>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3600" b="1" i="1" dirty="0">
                <a:solidFill>
                  <a:srgbClr val="151C77"/>
                </a:solidFill>
                <a:latin typeface="+mj-lt"/>
                <a:ea typeface="+mj-ea"/>
                <a:cs typeface="+mj-cs"/>
              </a:rPr>
              <a:t>Benefits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2065" y="2880361"/>
            <a:ext cx="4771219" cy="3346050"/>
          </a:xfrm>
          <a:prstGeom prst="rect">
            <a:avLst/>
          </a:prstGeom>
        </p:spPr>
      </p:pic>
    </p:spTree>
    <p:extLst>
      <p:ext uri="{BB962C8B-B14F-4D97-AF65-F5344CB8AC3E}">
        <p14:creationId xmlns:p14="http://schemas.microsoft.com/office/powerpoint/2010/main" val="13176687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52 CBCS">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7_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2 CBCS">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ECF262E8F10641B9D07D95F34BB79F" ma:contentTypeVersion="2" ma:contentTypeDescription="Create a new document." ma:contentTypeScope="" ma:versionID="b0fb6bd877cbb4574a2d889913c9a06f">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61B0DD-8F4F-4164-B137-B311719DB4D4}">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17FFE451-B520-4775-A294-19616A8E2B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FE13C4B-2776-4EC2-A348-C620B0B5F3D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133835</TotalTime>
  <Words>1356</Words>
  <Application>Microsoft Office PowerPoint</Application>
  <PresentationFormat>Widescreen</PresentationFormat>
  <Paragraphs>267</Paragraphs>
  <Slides>20</Slides>
  <Notes>20</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20</vt:i4>
      </vt:variant>
    </vt:vector>
  </HeadingPairs>
  <TitlesOfParts>
    <vt:vector size="33" baseType="lpstr">
      <vt:lpstr>Arial</vt:lpstr>
      <vt:lpstr>Calibri</vt:lpstr>
      <vt:lpstr>Century Schoolbook</vt:lpstr>
      <vt:lpstr>Times New Roman</vt:lpstr>
      <vt:lpstr>Wingdings</vt:lpstr>
      <vt:lpstr>1_Blank Presentation</vt:lpstr>
      <vt:lpstr>3_Blank Presentation</vt:lpstr>
      <vt:lpstr>4_Blank Presentation</vt:lpstr>
      <vt:lpstr>1_52 CBCS</vt:lpstr>
      <vt:lpstr>7_Blank Presentation</vt:lpstr>
      <vt:lpstr>6_Blank Presentation</vt:lpstr>
      <vt:lpstr>52 CBCS</vt:lpstr>
      <vt:lpstr>Document</vt:lpstr>
      <vt:lpstr>HammeR Ace - Site Communications Support  If the nearest AD USAF Base is unable to provide mishap site communication support to remote sites Hammer ace is an option for the eoc to coordinate with for support   </vt:lpstr>
      <vt:lpstr>OVERVIEW</vt:lpstr>
      <vt:lpstr>PowerPoint Presentation</vt:lpstr>
      <vt:lpstr>PowerPoint Presentation</vt:lpstr>
      <vt:lpstr>PowerPoint Presentation</vt:lpstr>
      <vt:lpstr>WHO can request deployable comm?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alacia.hatten@us.af.mil</Manager>
  <Company>U.S. Department of Defense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alacia.hatten@us.af.mil</dc:creator>
  <cp:lastModifiedBy>GREETAN, THOMAS M GS-13 USAF HAF AFSEC/SEFF</cp:lastModifiedBy>
  <cp:revision>3183</cp:revision>
  <cp:lastPrinted>2020-02-03T19:10:48Z</cp:lastPrinted>
  <dcterms:created xsi:type="dcterms:W3CDTF">2017-10-30T19:35:27Z</dcterms:created>
  <dcterms:modified xsi:type="dcterms:W3CDTF">2024-08-29T13:10:05Z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0x01010029ECF262E8F10641B9D07D95F34BB79F</vt:lpwstr>
  </property>
</Properties>
</file>